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3" r:id="rId4"/>
    <p:sldMasterId id="2147484434" r:id="rId5"/>
    <p:sldMasterId id="2147484460" r:id="rId6"/>
    <p:sldMasterId id="2147484486" r:id="rId7"/>
    <p:sldMasterId id="2147484498" r:id="rId8"/>
    <p:sldMasterId id="2147484503" r:id="rId9"/>
    <p:sldMasterId id="2147484515" r:id="rId10"/>
  </p:sldMasterIdLst>
  <p:notesMasterIdLst>
    <p:notesMasterId r:id="rId29"/>
  </p:notesMasterIdLst>
  <p:sldIdLst>
    <p:sldId id="256" r:id="rId11"/>
    <p:sldId id="463" r:id="rId12"/>
    <p:sldId id="508" r:id="rId13"/>
    <p:sldId id="509" r:id="rId14"/>
    <p:sldId id="527" r:id="rId15"/>
    <p:sldId id="528" r:id="rId16"/>
    <p:sldId id="507" r:id="rId17"/>
    <p:sldId id="529" r:id="rId18"/>
    <p:sldId id="530" r:id="rId19"/>
    <p:sldId id="531" r:id="rId20"/>
    <p:sldId id="532" r:id="rId21"/>
    <p:sldId id="472" r:id="rId22"/>
    <p:sldId id="521" r:id="rId23"/>
    <p:sldId id="525" r:id="rId24"/>
    <p:sldId id="491" r:id="rId25"/>
    <p:sldId id="493" r:id="rId26"/>
    <p:sldId id="526" r:id="rId27"/>
    <p:sldId id="39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BB0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9C7A9EA-E345-4615-97DA-816A8C143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0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D1F3A-056B-47B0-8E77-56138F115D7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B028-1434-453D-8CE4-C175A206B5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If you will be using an </a:t>
            </a:r>
            <a:r>
              <a:rPr lang="en-US" dirty="0" smtClean="0">
                <a:solidFill>
                  <a:srgbClr val="000000"/>
                </a:solidFill>
              </a:rPr>
              <a:t>RSA SecurID</a:t>
            </a:r>
            <a:r>
              <a:rPr lang="en-US" baseline="30000" dirty="0" smtClean="0">
                <a:solidFill>
                  <a:srgbClr val="000000"/>
                </a:solidFill>
              </a:rPr>
              <a:t>®</a:t>
            </a:r>
            <a:r>
              <a:rPr lang="en-US" dirty="0" smtClean="0">
                <a:solidFill>
                  <a:srgbClr val="000000"/>
                </a:solidFill>
              </a:rPr>
              <a:t> token device, we'll cover</a:t>
            </a:r>
            <a:r>
              <a:rPr lang="en-US" baseline="0" dirty="0" smtClean="0">
                <a:solidFill>
                  <a:srgbClr val="000000"/>
                </a:solidFill>
              </a:rPr>
              <a:t> that topic after the first-time sign-on steps.</a:t>
            </a:r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We'll begin with how to access the CEO portal itself…</a:t>
            </a: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E86CA50F-EDE5-4AFB-A72F-DF6BE923010F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E86CA50F-EDE5-4AFB-A72F-DF6BE923010F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E86CA50F-EDE5-4AFB-A72F-DF6BE923010F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E86CA50F-EDE5-4AFB-A72F-DF6BE923010F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9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E86CA50F-EDE5-4AFB-A72F-DF6BE923010F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E86CA50F-EDE5-4AFB-A72F-DF6BE923010F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11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F79E0-9162-4F4E-BF03-B61714D49FD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1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527050" y="3430588"/>
            <a:ext cx="815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81000"/>
            <a:ext cx="3490913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17" y="1360489"/>
            <a:ext cx="5975048" cy="193357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060" y="3624263"/>
            <a:ext cx="5955392" cy="1752600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14A2-574F-4466-AF29-4567D4F5A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191" y="187326"/>
            <a:ext cx="206375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29" y="187326"/>
            <a:ext cx="6047619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B476-B542-4C36-B92B-746D830A1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527050" y="3430588"/>
            <a:ext cx="5500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81000"/>
            <a:ext cx="3490913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17" y="1360489"/>
            <a:ext cx="5975048" cy="193357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060" y="3624263"/>
            <a:ext cx="5955392" cy="1752600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2D18-6FFE-4DCE-A197-008114531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8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20FB-BE16-485D-B0A7-35C51A50DB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02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941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13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1F7F-586C-4E63-8EA7-832F20947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0070-D216-4346-B0D3-BF7AA01D3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178365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2FF9-C42A-4AF6-8CD1-0C632AF54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35463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EFFD-6BF7-46DE-8FD8-12DB253C9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161777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B28C-3F0F-461B-B9E3-D57C4235FD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159863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7417-76C6-461B-B1C4-7761075A2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D06C-3B82-44C3-920C-87E578EBD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13076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EED6-B74D-431E-92DF-753B4AAFB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3391954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191" y="187326"/>
            <a:ext cx="206375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29" y="187326"/>
            <a:ext cx="6047619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4BBF-F113-47A7-8B9F-7F8853E0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123999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527050" y="3430588"/>
            <a:ext cx="5500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81000"/>
            <a:ext cx="3490913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17" y="1360489"/>
            <a:ext cx="5975048" cy="193357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060" y="3624263"/>
            <a:ext cx="5955392" cy="1752600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8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2D18-6FFE-4DCE-A197-008114531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12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20FB-BE16-485D-B0A7-35C51A50DB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71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941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13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1F7F-586C-4E63-8EA7-832F20947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0070-D216-4346-B0D3-BF7AA01D3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49290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2FF9-C42A-4AF6-8CD1-0C632AF54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126264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EFFD-6BF7-46DE-8FD8-12DB253C9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55556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CF84-6B81-42C6-BCCE-CFAC5A88D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B28C-3F0F-461B-B9E3-D57C4235FD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3827093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D06C-3B82-44C3-920C-87E578EBD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3756021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EED6-B74D-431E-92DF-753B4AAFB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496018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191" y="187326"/>
            <a:ext cx="206375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29" y="187326"/>
            <a:ext cx="6047619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4BBF-F113-47A7-8B9F-7F8853E0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61585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87339"/>
            <a:ext cx="8255000" cy="1108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36563" y="1371600"/>
            <a:ext cx="8255000" cy="5086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BBF7-8605-4946-8F96-634F635AA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46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527050" y="3430588"/>
            <a:ext cx="5500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pitchFamily="34" charset="-128"/>
              <a:cs typeface="+mn-cs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81000"/>
            <a:ext cx="3490913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17" y="1360489"/>
            <a:ext cx="5975048" cy="193357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060" y="3624263"/>
            <a:ext cx="5955392" cy="1752600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63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C9CC-342E-40DF-A991-2D857D1273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75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0F77-8D66-4379-AB4D-B2F71D82A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941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13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E761-68DF-4BEA-9C51-10F788DA2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556466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EA90-CBCC-49C5-879A-A93DAF392A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47044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941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13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0111-8BF3-428E-8EBE-89771ABD64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E518-2590-4064-8BCE-32CD436678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10409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66F7-D150-4472-BE63-57251DC1B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718804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C020-D3F5-4D6F-9C05-F52601311E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3821898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D2C6-6A38-40F0-927D-EC1F7ECEA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3968001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EC97-46A9-43F1-9269-88F93F357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082679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191" y="187326"/>
            <a:ext cx="206375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29" y="187326"/>
            <a:ext cx="6047619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F6F-F4F5-448D-85BE-0E1CFFF57C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862049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38163" y="3430588"/>
            <a:ext cx="8058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3" descr="logo-and-stagecoach-lockup-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5"/>
          <a:stretch>
            <a:fillRect/>
          </a:stretch>
        </p:blipFill>
        <p:spPr bwMode="auto">
          <a:xfrm>
            <a:off x="5137150" y="5403850"/>
            <a:ext cx="36703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84175"/>
            <a:ext cx="741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84175"/>
            <a:ext cx="741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46786" y="1305643"/>
            <a:ext cx="7772400" cy="195988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lang="en-US" sz="48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46786" y="3657600"/>
            <a:ext cx="6400800" cy="91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Ins="91440" bIns="45720">
            <a:norm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en-US" sz="1800" b="1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546786" y="5275171"/>
            <a:ext cx="28194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59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7730" y="319903"/>
            <a:ext cx="82296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47730" y="1646600"/>
            <a:ext cx="8229600" cy="5047672"/>
          </a:xfrm>
        </p:spPr>
        <p:txBody>
          <a:bodyPr/>
          <a:lstStyle>
            <a:lvl1pPr>
              <a:spcBef>
                <a:spcPts val="0"/>
              </a:spcBef>
              <a:defRPr sz="2200">
                <a:solidFill>
                  <a:schemeClr val="tx1"/>
                </a:solidFill>
              </a:defRPr>
            </a:lvl1pPr>
            <a:lvl2pPr marL="687388" indent="-342900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914400" indent="-227013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1141413" indent="-227013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1376363" indent="-234950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69680" y="6409944"/>
            <a:ext cx="228600" cy="3840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/>
            </a:lvl1pPr>
          </a:lstStyle>
          <a:p>
            <a:pPr eaLnBrk="1" hangingPunct="1"/>
            <a:fld id="{0E49032C-FC1D-455E-94CE-D351C123772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6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730" y="1647823"/>
            <a:ext cx="402427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7783" y="1647823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869680" y="6409944"/>
            <a:ext cx="228600" cy="3840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/>
            </a:lvl1pPr>
          </a:lstStyle>
          <a:p>
            <a:pPr eaLnBrk="1" hangingPunct="1"/>
            <a:fld id="{0E49032C-FC1D-455E-94CE-D351C123772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7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730" y="1643942"/>
            <a:ext cx="4024270" cy="744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730" y="2546048"/>
            <a:ext cx="40242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08" y="1643942"/>
            <a:ext cx="4041775" cy="744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08" y="2546048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869680" y="6409944"/>
            <a:ext cx="228600" cy="3840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/>
            </a:lvl1pPr>
          </a:lstStyle>
          <a:p>
            <a:pPr eaLnBrk="1" hangingPunct="1"/>
            <a:fld id="{0E49032C-FC1D-455E-94CE-D351C123772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1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6313-95D8-4F50-AE81-1F8283E56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527050" y="3430588"/>
            <a:ext cx="5500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pitchFamily="34" charset="-128"/>
              <a:cs typeface="+mn-cs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81000"/>
            <a:ext cx="3490913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17" y="1360489"/>
            <a:ext cx="5975048" cy="193357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060" y="3624263"/>
            <a:ext cx="5955392" cy="1752600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0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C9CC-342E-40DF-A991-2D857D1273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3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0F77-8D66-4379-AB4D-B2F71D82A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80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941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13" y="1371600"/>
            <a:ext cx="405492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E761-68DF-4BEA-9C51-10F788DA2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595478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EA90-CBCC-49C5-879A-A93DAF392A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334761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E518-2590-4064-8BCE-32CD436678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3137149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66F7-D150-4472-BE63-57251DC1B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095428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C020-D3F5-4D6F-9C05-F52601311E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725839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D2C6-6A38-40F0-927D-EC1F7ECEA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2340298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EC97-46A9-43F1-9269-88F93F357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88604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A42B1-BFBD-436D-A1BA-7A8DDCEED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191" y="187326"/>
            <a:ext cx="206375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29" y="187326"/>
            <a:ext cx="6047619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F6F-F4F5-448D-85BE-0E1CFFF57C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en-US" dirty="0"/>
              <a:t>© 2010 Wells Fargo Bank, N.A. All rights reserved. Member FDIC. </a:t>
            </a:r>
          </a:p>
        </p:txBody>
      </p:sp>
    </p:spTree>
    <p:extLst>
      <p:ext uri="{BB962C8B-B14F-4D97-AF65-F5344CB8AC3E}">
        <p14:creationId xmlns:p14="http://schemas.microsoft.com/office/powerpoint/2010/main" val="686022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38163" y="3430588"/>
            <a:ext cx="8058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3" descr="logo-and-stagecoach-lockup-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5"/>
          <a:stretch>
            <a:fillRect/>
          </a:stretch>
        </p:blipFill>
        <p:spPr bwMode="auto">
          <a:xfrm>
            <a:off x="5137150" y="5403850"/>
            <a:ext cx="36703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84175"/>
            <a:ext cx="741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84175"/>
            <a:ext cx="741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46786" y="1305643"/>
            <a:ext cx="7772400" cy="195988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lang="en-US" sz="48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46786" y="3657600"/>
            <a:ext cx="6400800" cy="91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Ins="91440" bIns="45720">
            <a:norm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en-US" sz="1800" b="1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546786" y="5275171"/>
            <a:ext cx="28194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01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7730" y="319903"/>
            <a:ext cx="82296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47730" y="1646600"/>
            <a:ext cx="8229600" cy="5047672"/>
          </a:xfrm>
        </p:spPr>
        <p:txBody>
          <a:bodyPr/>
          <a:lstStyle>
            <a:lvl1pPr>
              <a:spcBef>
                <a:spcPts val="0"/>
              </a:spcBef>
              <a:defRPr sz="2200">
                <a:solidFill>
                  <a:schemeClr val="tx1"/>
                </a:solidFill>
              </a:defRPr>
            </a:lvl1pPr>
            <a:lvl2pPr marL="687388" indent="-342900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914400" indent="-227013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1141413" indent="-227013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1376363" indent="-234950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69680" y="6409944"/>
            <a:ext cx="228600" cy="3840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/>
            </a:lvl1pPr>
          </a:lstStyle>
          <a:p>
            <a:pPr eaLnBrk="1" hangingPunct="1"/>
            <a:fld id="{0E49032C-FC1D-455E-94CE-D351C123772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1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730" y="1647823"/>
            <a:ext cx="402427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7783" y="1647823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869680" y="6409944"/>
            <a:ext cx="228600" cy="3840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/>
            </a:lvl1pPr>
          </a:lstStyle>
          <a:p>
            <a:pPr eaLnBrk="1" hangingPunct="1"/>
            <a:fld id="{0E49032C-FC1D-455E-94CE-D351C123772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6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730" y="1643942"/>
            <a:ext cx="4024270" cy="744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730" y="2546048"/>
            <a:ext cx="40242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08" y="1643942"/>
            <a:ext cx="4041775" cy="744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08" y="2546048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869680" y="6409944"/>
            <a:ext cx="228600" cy="3840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/>
            </a:lvl1pPr>
          </a:lstStyle>
          <a:p>
            <a:pPr eaLnBrk="1" hangingPunct="1"/>
            <a:fld id="{0E49032C-FC1D-455E-94CE-D351C123772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8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4E61-83C4-416B-8E30-4DA1C4666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782D-4F89-40D1-9DCC-A28DBBB73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E670-57A1-416E-810D-098474763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4975" y="6629400"/>
            <a:ext cx="5008563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Wells Fargo Bank, N.A. All rights reserved. Member FDIC.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ags" Target="../tags/tag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ags" Target="../tags/tag1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ags" Target="../tags/tag1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87325"/>
            <a:ext cx="825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371600"/>
            <a:ext cx="8255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8025" y="6629400"/>
            <a:ext cx="815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E9653F7-9D93-425D-8EA1-78B5FB77D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22" r:id="rId7"/>
    <p:sldLayoutId id="2147484430" r:id="rId8"/>
    <p:sldLayoutId id="2147484431" r:id="rId9"/>
    <p:sldLayoutId id="2147484432" r:id="rId10"/>
    <p:sldLayoutId id="21474844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ヒラギノ角ゴ Pro W3"/>
        </a:defRPr>
      </a:lvl1pPr>
      <a:lvl2pPr marL="628650" indent="-2254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ヒラギノ角ゴ Pro W3"/>
        </a:defRPr>
      </a:lvl2pPr>
      <a:lvl3pPr marL="981075" indent="-2333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266825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ヒラギノ角ゴ Pro W3"/>
        </a:defRPr>
      </a:lvl4pPr>
      <a:lvl5pPr marL="1554163" indent="-1730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0113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6pPr>
      <a:lvl7pPr marL="24685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7pPr>
      <a:lvl8pPr marL="29257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8pPr>
      <a:lvl9pPr marL="33829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87325"/>
            <a:ext cx="825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371600"/>
            <a:ext cx="8255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8025" y="6629400"/>
            <a:ext cx="815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65E3BA9-0FEA-4E02-915D-156410700B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ヒラギノ角ゴ Pro W3"/>
        </a:defRPr>
      </a:lvl1pPr>
      <a:lvl2pPr marL="628650" indent="-2254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ヒラギノ角ゴ Pro W3"/>
        </a:defRPr>
      </a:lvl2pPr>
      <a:lvl3pPr marL="981075" indent="-2333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266825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ヒラギノ角ゴ Pro W3"/>
        </a:defRPr>
      </a:lvl4pPr>
      <a:lvl5pPr marL="1554163" indent="-1730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0113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6pPr>
      <a:lvl7pPr marL="24685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7pPr>
      <a:lvl8pPr marL="29257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8pPr>
      <a:lvl9pPr marL="33829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87325"/>
            <a:ext cx="825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371600"/>
            <a:ext cx="8255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8025" y="6629400"/>
            <a:ext cx="815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65E3BA9-0FEA-4E02-915D-156410700B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6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ヒラギノ角ゴ Pro W3"/>
        </a:defRPr>
      </a:lvl1pPr>
      <a:lvl2pPr marL="628650" indent="-2254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ヒラギノ角ゴ Pro W3"/>
        </a:defRPr>
      </a:lvl2pPr>
      <a:lvl3pPr marL="981075" indent="-2333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266825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ヒラギノ角ゴ Pro W3"/>
        </a:defRPr>
      </a:lvl4pPr>
      <a:lvl5pPr marL="1554163" indent="-1730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0113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6pPr>
      <a:lvl7pPr marL="24685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7pPr>
      <a:lvl8pPr marL="29257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8pPr>
      <a:lvl9pPr marL="33829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87325"/>
            <a:ext cx="825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371600"/>
            <a:ext cx="8255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8025" y="6629400"/>
            <a:ext cx="815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053F438-A5A7-415D-8F6C-A50D19A84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ヒラギノ角ゴ Pro W3"/>
        </a:defRPr>
      </a:lvl1pPr>
      <a:lvl2pPr marL="628650" indent="-2254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ヒラギノ角ゴ Pro W3"/>
        </a:defRPr>
      </a:lvl2pPr>
      <a:lvl3pPr marL="981075" indent="-2333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266825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ヒラギノ角ゴ Pro W3"/>
        </a:defRPr>
      </a:lvl4pPr>
      <a:lvl5pPr marL="1554163" indent="-1730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0113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6pPr>
      <a:lvl7pPr marL="24685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7pPr>
      <a:lvl8pPr marL="29257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8pPr>
      <a:lvl9pPr marL="33829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547688" y="320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47688" y="1651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6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lang="en-US" sz="3000" b="0" i="0" u="none" kern="120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87388" indent="-342900" algn="l" rtl="0" eaLnBrk="1" fontAlgn="base" hangingPunct="1">
        <a:spcBef>
          <a:spcPct val="0"/>
        </a:spcBef>
        <a:spcAft>
          <a:spcPts val="1200"/>
        </a:spcAft>
        <a:buFont typeface="Verdana" pitchFamily="34" charset="0"/>
        <a:buChar char="–"/>
        <a:defRPr sz="2000" b="0" i="0" u="none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914400" indent="-227013" algn="l" rtl="0" eaLnBrk="1" fontAlgn="base" hangingPunct="1"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41413" indent="-227013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376363" indent="-234950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87325"/>
            <a:ext cx="825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371600"/>
            <a:ext cx="8255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8025" y="6629400"/>
            <a:ext cx="815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053F438-A5A7-415D-8F6C-A50D19A84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7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ヒラギノ角ゴ Pro W3"/>
        </a:defRPr>
      </a:lvl1pPr>
      <a:lvl2pPr marL="628650" indent="-2254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ヒラギノ角ゴ Pro W3"/>
        </a:defRPr>
      </a:lvl2pPr>
      <a:lvl3pPr marL="981075" indent="-2333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266825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ヒラギノ角ゴ Pro W3"/>
        </a:defRPr>
      </a:lvl4pPr>
      <a:lvl5pPr marL="1554163" indent="-1730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0113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6pPr>
      <a:lvl7pPr marL="24685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7pPr>
      <a:lvl8pPr marL="29257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8pPr>
      <a:lvl9pPr marL="33829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547688" y="320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47688" y="1651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9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lang="en-US" sz="3000" b="0" i="0" u="none" kern="120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87388" indent="-342900" algn="l" rtl="0" eaLnBrk="1" fontAlgn="base" hangingPunct="1">
        <a:spcBef>
          <a:spcPct val="0"/>
        </a:spcBef>
        <a:spcAft>
          <a:spcPts val="1200"/>
        </a:spcAft>
        <a:buFont typeface="Verdana" pitchFamily="34" charset="0"/>
        <a:buChar char="–"/>
        <a:defRPr sz="2000" b="0" i="0" u="none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914400" indent="-227013" algn="l" rtl="0" eaLnBrk="1" fontAlgn="base" hangingPunct="1"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41413" indent="-227013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376363" indent="-234950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6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21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20.png"/><Relationship Id="rId2" Type="http://schemas.openxmlformats.org/officeDocument/2006/relationships/tags" Target="../tags/tag56.xml"/><Relationship Id="rId16" Type="http://schemas.openxmlformats.org/officeDocument/2006/relationships/image" Target="../media/image19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18.png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llsfargo.com/com/fraud/payments_fraud/online-purchase-protection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7.xml"/><Relationship Id="rId4" Type="http://schemas.openxmlformats.org/officeDocument/2006/relationships/tags" Target="../tags/tag3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llsoffice.wellsfargo.com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3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1.png"/><Relationship Id="rId5" Type="http://schemas.openxmlformats.org/officeDocument/2006/relationships/tags" Target="../tags/tag37.xml"/><Relationship Id="rId10" Type="http://schemas.openxmlformats.org/officeDocument/2006/relationships/image" Target="../media/image10.png"/><Relationship Id="rId4" Type="http://schemas.openxmlformats.org/officeDocument/2006/relationships/tags" Target="../tags/tag36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62.xml"/><Relationship Id="rId5" Type="http://schemas.openxmlformats.org/officeDocument/2006/relationships/tags" Target="../tags/tag43.xml"/><Relationship Id="rId15" Type="http://schemas.openxmlformats.org/officeDocument/2006/relationships/image" Target="../media/image16.wmf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8" y="381000"/>
            <a:ext cx="8329612" cy="2913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Commercial Card </a:t>
            </a:r>
            <a:br>
              <a:rPr lang="en-US" altLang="en-US" dirty="0" smtClean="0"/>
            </a:br>
            <a:r>
              <a:rPr lang="en-US" altLang="en-US" dirty="0" smtClean="0"/>
              <a:t>Expense Reporting (CCER)</a:t>
            </a:r>
            <a:br>
              <a:rPr lang="en-US" altLang="en-US" dirty="0" smtClean="0"/>
            </a:br>
            <a:r>
              <a:rPr lang="en-US" altLang="en-US" sz="4400" dirty="0">
                <a:solidFill>
                  <a:srgbClr val="080808"/>
                </a:solidFill>
              </a:rPr>
              <a:t>The Trustees of Roanoke College</a:t>
            </a:r>
            <a:endParaRPr lang="en-US" sz="32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438" y="3624263"/>
            <a:ext cx="5954712" cy="1752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0" smtClean="0"/>
              <a:t>An internet solution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0" smtClean="0"/>
              <a:t>Accessed via Wells Fargo’s secure Commercial Electronic Office</a:t>
            </a:r>
            <a:r>
              <a:rPr lang="en-US" sz="2000" b="0" baseline="30000" smtClean="0"/>
              <a:t>®</a:t>
            </a:r>
            <a:r>
              <a:rPr lang="en-US" sz="2000" b="0" smtClean="0"/>
              <a:t> (CEO) portal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7730" y="319903"/>
            <a:ext cx="8229600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Read and accept the </a:t>
            </a:r>
            <a:r>
              <a:rPr i="1" dirty="0" smtClean="0"/>
              <a:t>CEO</a:t>
            </a:r>
            <a:r>
              <a:rPr dirty="0" smtClean="0"/>
              <a:t> Terms of Use</a:t>
            </a:r>
            <a:r>
              <a:rPr sz="2000" dirty="0" smtClean="0">
                <a:latin typeface="+mn-lt"/>
              </a:rPr>
              <a:t/>
            </a:r>
            <a:br>
              <a:rPr sz="2000" dirty="0" smtClean="0">
                <a:latin typeface="+mn-lt"/>
              </a:rPr>
            </a:br>
            <a:endParaRPr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Snagit_PPT7256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276351"/>
            <a:ext cx="7370000" cy="5162667"/>
          </a:xfrm>
          <a:ln>
            <a:solidFill>
              <a:schemeClr val="tx1"/>
            </a:solidFill>
            <a:miter lim="800000"/>
          </a:ln>
        </p:spPr>
      </p:pic>
      <p:sp>
        <p:nvSpPr>
          <p:cNvPr id="5" name="Left Arrow 4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00049" y="2886360"/>
            <a:ext cx="472067" cy="287814"/>
          </a:xfrm>
          <a:prstGeom prst="leftArrow">
            <a:avLst>
              <a:gd name="adj1" fmla="val 50000"/>
              <a:gd name="adj2" fmla="val 63462"/>
            </a:avLst>
          </a:prstGeom>
          <a:solidFill>
            <a:srgbClr val="46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Left Arrow 5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400050" y="3137391"/>
            <a:ext cx="472067" cy="287814"/>
          </a:xfrm>
          <a:prstGeom prst="leftArrow">
            <a:avLst>
              <a:gd name="adj1" fmla="val 50000"/>
              <a:gd name="adj2" fmla="val 63462"/>
            </a:avLst>
          </a:prstGeom>
          <a:solidFill>
            <a:srgbClr val="46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25226" y="6060507"/>
            <a:ext cx="649356" cy="318956"/>
            <a:chOff x="1325226" y="6060507"/>
            <a:chExt cx="649356" cy="318956"/>
          </a:xfrm>
        </p:grpSpPr>
        <p:sp>
          <p:nvSpPr>
            <p:cNvPr id="2" name="Rectangle 1"/>
            <p:cNvSpPr/>
            <p:nvPr>
              <p:custDataLst>
                <p:tags r:id="rId5"/>
              </p:custDataLst>
            </p:nvPr>
          </p:nvSpPr>
          <p:spPr>
            <a:xfrm>
              <a:off x="1325226" y="6060507"/>
              <a:ext cx="649356" cy="313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Left Arrow 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360862" y="6091649"/>
              <a:ext cx="472067" cy="287814"/>
            </a:xfrm>
            <a:prstGeom prst="leftArrow">
              <a:avLst>
                <a:gd name="adj1" fmla="val 50000"/>
                <a:gd name="adj2" fmla="val 63462"/>
              </a:avLst>
            </a:prstGeom>
            <a:solidFill>
              <a:srgbClr val="46A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28025" y="6629400"/>
            <a:ext cx="815975" cy="228600"/>
          </a:xfrm>
          <a:prstGeom prst="rect">
            <a:avLst/>
          </a:prstGeom>
          <a:noFill/>
        </p:spPr>
        <p:txBody>
          <a:bodyPr/>
          <a:lstStyle/>
          <a:p>
            <a:pPr algn="r" eaLnBrk="1" hangingPunct="1"/>
            <a:fld id="{5653516C-026B-4E8C-BCE4-518460691AA4}" type="slidenum">
              <a:rPr lang="en-US" sz="1000" smtClean="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6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nagit_PPT6B29"/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0" y="1421494"/>
            <a:ext cx="5103238" cy="4546286"/>
          </a:xfrm>
        </p:spPr>
      </p:pic>
      <p:pic>
        <p:nvPicPr>
          <p:cNvPr id="16" name="Snagit_PPTB9CD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701" y="5952897"/>
            <a:ext cx="5103238" cy="69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9923" name="Rectangle 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8640" y="319903"/>
            <a:ext cx="8482344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Confirm your profile Contact Information</a:t>
            </a:r>
            <a:r>
              <a:rPr sz="2000" dirty="0" smtClean="0">
                <a:latin typeface="+mn-lt"/>
              </a:rPr>
              <a:t/>
            </a:r>
            <a:br>
              <a:rPr sz="2000" dirty="0" smtClean="0">
                <a:latin typeface="+mn-lt"/>
              </a:rPr>
            </a:br>
            <a:r>
              <a:rPr sz="2000" dirty="0" smtClean="0">
                <a:solidFill>
                  <a:schemeClr val="tx1"/>
                </a:solidFill>
                <a:latin typeface="+mn-lt"/>
              </a:rPr>
              <a:t>Enter your email and phone information; </a:t>
            </a:r>
            <a:r>
              <a:rPr sz="2000" b="1" dirty="0" smtClean="0">
                <a:solidFill>
                  <a:srgbClr val="00698C"/>
                </a:solidFill>
                <a:latin typeface="+mn-lt"/>
              </a:rPr>
              <a:t>Save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, then </a:t>
            </a:r>
            <a:r>
              <a:rPr sz="2000" b="1" dirty="0" smtClean="0">
                <a:solidFill>
                  <a:srgbClr val="00698C"/>
                </a:solidFill>
                <a:latin typeface="+mn-lt"/>
              </a:rPr>
              <a:t>Continue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…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021542" y="3785907"/>
            <a:ext cx="2473778" cy="610247"/>
          </a:xfrm>
          <a:prstGeom prst="rect">
            <a:avLst/>
          </a:prstGeom>
          <a:noFill/>
          <a:ln>
            <a:solidFill>
              <a:srgbClr val="46A03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Left Arrow 8"/>
          <p:cNvSpPr/>
          <p:nvPr>
            <p:custDataLst>
              <p:tags r:id="rId4"/>
            </p:custDataLst>
          </p:nvPr>
        </p:nvSpPr>
        <p:spPr>
          <a:xfrm>
            <a:off x="1484889" y="6278499"/>
            <a:ext cx="649722" cy="396128"/>
          </a:xfrm>
          <a:prstGeom prst="leftArrow">
            <a:avLst>
              <a:gd name="adj1" fmla="val 50000"/>
              <a:gd name="adj2" fmla="val 63462"/>
            </a:avLst>
          </a:prstGeom>
          <a:solidFill>
            <a:srgbClr val="46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L-Shape 3"/>
          <p:cNvSpPr/>
          <p:nvPr>
            <p:custDataLst>
              <p:tags r:id="rId5"/>
            </p:custDataLst>
          </p:nvPr>
        </p:nvSpPr>
        <p:spPr>
          <a:xfrm flipV="1">
            <a:off x="1021781" y="4747845"/>
            <a:ext cx="4140730" cy="1578212"/>
          </a:xfrm>
          <a:prstGeom prst="corner">
            <a:avLst>
              <a:gd name="adj1" fmla="val 78969"/>
              <a:gd name="adj2" fmla="val 80110"/>
            </a:avLst>
          </a:prstGeom>
          <a:noFill/>
          <a:ln>
            <a:solidFill>
              <a:srgbClr val="46A03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95713" y="4874585"/>
            <a:ext cx="1180381" cy="514286"/>
            <a:chOff x="1932300" y="4874585"/>
            <a:chExt cx="1180381" cy="514286"/>
          </a:xfrm>
        </p:grpSpPr>
        <p:sp>
          <p:nvSpPr>
            <p:cNvPr id="23" name="Isosceles Triangle 22"/>
            <p:cNvSpPr/>
            <p:nvPr>
              <p:custDataLst>
                <p:tags r:id="rId12"/>
              </p:custDataLst>
            </p:nvPr>
          </p:nvSpPr>
          <p:spPr>
            <a:xfrm rot="16200000">
              <a:off x="1851062" y="4955823"/>
              <a:ext cx="514286" cy="351810"/>
            </a:xfrm>
            <a:prstGeom prst="triangle">
              <a:avLst>
                <a:gd name="adj" fmla="val 15576"/>
              </a:avLst>
            </a:prstGeom>
            <a:solidFill>
              <a:schemeClr val="tx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8" name="Snagit_PPT530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110" y="4874585"/>
              <a:ext cx="828571" cy="5142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eft Arrow 23"/>
          <p:cNvSpPr/>
          <p:nvPr>
            <p:custDataLst>
              <p:tags r:id="rId6"/>
            </p:custDataLst>
          </p:nvPr>
        </p:nvSpPr>
        <p:spPr>
          <a:xfrm>
            <a:off x="2204214" y="5975481"/>
            <a:ext cx="649722" cy="396128"/>
          </a:xfrm>
          <a:prstGeom prst="leftArrow">
            <a:avLst>
              <a:gd name="adj1" fmla="val 50000"/>
              <a:gd name="adj2" fmla="val 63462"/>
            </a:avLst>
          </a:prstGeom>
          <a:solidFill>
            <a:srgbClr val="46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927757" y="1399302"/>
            <a:ext cx="5143852" cy="525302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>
            <p:custDataLst>
              <p:tags r:id="rId8"/>
            </p:custDataLst>
          </p:nvPr>
        </p:nvSpPr>
        <p:spPr>
          <a:xfrm>
            <a:off x="905249" y="1385634"/>
            <a:ext cx="5166360" cy="5266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" name="Snagit_PPT3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265" y="2327855"/>
            <a:ext cx="2719668" cy="352634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/>
          <p:cNvSpPr/>
          <p:nvPr>
            <p:custDataLst>
              <p:tags r:id="rId9"/>
            </p:custDataLst>
          </p:nvPr>
        </p:nvSpPr>
        <p:spPr>
          <a:xfrm>
            <a:off x="6797041" y="2728803"/>
            <a:ext cx="649722" cy="396128"/>
          </a:xfrm>
          <a:prstGeom prst="leftArrow">
            <a:avLst>
              <a:gd name="adj1" fmla="val 50000"/>
              <a:gd name="adj2" fmla="val 63462"/>
            </a:avLst>
          </a:prstGeom>
          <a:solidFill>
            <a:srgbClr val="46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Left Arrow 14"/>
          <p:cNvSpPr/>
          <p:nvPr>
            <p:custDataLst>
              <p:tags r:id="rId10"/>
            </p:custDataLst>
          </p:nvPr>
        </p:nvSpPr>
        <p:spPr>
          <a:xfrm>
            <a:off x="5981554" y="5458076"/>
            <a:ext cx="649722" cy="396128"/>
          </a:xfrm>
          <a:prstGeom prst="leftArrow">
            <a:avLst>
              <a:gd name="adj1" fmla="val 50000"/>
              <a:gd name="adj2" fmla="val 63462"/>
            </a:avLst>
          </a:prstGeom>
          <a:solidFill>
            <a:srgbClr val="46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>
          <a:xfrm>
            <a:off x="7882759" y="4747845"/>
            <a:ext cx="472965" cy="3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28025" y="6629400"/>
            <a:ext cx="815975" cy="228600"/>
          </a:xfrm>
          <a:prstGeom prst="rect">
            <a:avLst/>
          </a:prstGeom>
          <a:noFill/>
        </p:spPr>
        <p:txBody>
          <a:bodyPr/>
          <a:lstStyle/>
          <a:p>
            <a:pPr algn="r" eaLnBrk="1" hangingPunct="1"/>
            <a:fld id="{5653516C-026B-4E8C-BCE4-518460691AA4}" type="slidenum">
              <a:rPr lang="en-US" sz="1000" smtClean="0">
                <a:solidFill>
                  <a:srgbClr val="000000"/>
                </a:solidFill>
              </a:rPr>
              <a:pPr algn="r" eaLnBrk="1" hangingPunct="1"/>
              <a:t>11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1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239000" y="914400"/>
            <a:ext cx="1841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467600" y="990600"/>
            <a:ext cx="1841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0" y="990600"/>
            <a:ext cx="1841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00200" y="990600"/>
            <a:ext cx="1841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671" r="1666"/>
          <a:stretch/>
        </p:blipFill>
        <p:spPr bwMode="auto">
          <a:xfrm>
            <a:off x="1524000" y="762000"/>
            <a:ext cx="60771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B9142E3-6FAE-4012-86A6-BC1941EBC224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7696200" y="4191000"/>
            <a:ext cx="2286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1066800" y="4191000"/>
            <a:ext cx="46038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CEO home page</a:t>
            </a:r>
          </a:p>
        </p:txBody>
      </p:sp>
      <p:sp>
        <p:nvSpPr>
          <p:cNvPr id="14339" name="Slide Number Placeholder 1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F6DC0F-5B79-494E-8D21-57DBDBA8DA01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191000" y="3886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41910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191000" y="396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46482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H="1" flipV="1">
            <a:off x="990600" y="3124200"/>
            <a:ext cx="990600" cy="1905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V="1">
            <a:off x="2667000" y="3962400"/>
            <a:ext cx="0" cy="1143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6419849" y="914281"/>
            <a:ext cx="253841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80808"/>
                </a:solidFill>
              </a:rPr>
              <a:t>Click the link for </a:t>
            </a:r>
            <a:r>
              <a:rPr lang="en-US" sz="1200" b="1" dirty="0" smtClean="0">
                <a:solidFill>
                  <a:srgbClr val="080808"/>
                </a:solidFill>
              </a:rPr>
              <a:t>Commercial Card Expense Reporting</a:t>
            </a:r>
            <a:r>
              <a:rPr lang="en-US" sz="1200" dirty="0" smtClean="0">
                <a:solidFill>
                  <a:srgbClr val="080808"/>
                </a:solidFill>
              </a:rPr>
              <a:t>.  A separate browser window opens and displays the CCER service</a:t>
            </a:r>
          </a:p>
          <a:p>
            <a:pPr marL="285750" indent="-28575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Click on </a:t>
            </a:r>
            <a:r>
              <a:rPr lang="en-US" sz="1200" b="1" dirty="0" smtClean="0">
                <a:solidFill>
                  <a:schemeClr val="tx1"/>
                </a:solidFill>
              </a:rPr>
              <a:t>Support</a:t>
            </a:r>
            <a:r>
              <a:rPr lang="en-US" sz="1200" dirty="0" smtClean="0">
                <a:solidFill>
                  <a:schemeClr val="tx1"/>
                </a:solidFill>
              </a:rPr>
              <a:t> to register for free online CEO product training</a:t>
            </a:r>
          </a:p>
          <a:p>
            <a:pPr marL="285750" indent="-28575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Click on </a:t>
            </a:r>
            <a:r>
              <a:rPr lang="en-US" sz="1200" b="1" dirty="0">
                <a:solidFill>
                  <a:schemeClr val="tx1"/>
                </a:solidFill>
              </a:rPr>
              <a:t>Help</a:t>
            </a:r>
            <a:r>
              <a:rPr lang="en-US" sz="1200" dirty="0">
                <a:solidFill>
                  <a:schemeClr val="tx1"/>
                </a:solidFill>
              </a:rPr>
              <a:t> for assistance and training</a:t>
            </a:r>
          </a:p>
          <a:p>
            <a:pPr marL="285750" indent="-28575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50" name="Picture 1" descr="cid:image003.png@01CFC120.1BE8A7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14400"/>
            <a:ext cx="5667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685800" y="1600200"/>
            <a:ext cx="2438400" cy="381000"/>
          </a:xfrm>
          <a:prstGeom prst="rect">
            <a:avLst/>
          </a:prstGeom>
          <a:noFill/>
          <a:ln w="57150">
            <a:solidFill>
              <a:srgbClr val="739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" descr="cid:image003.png@01CFC120.1BE8A7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3962400"/>
            <a:ext cx="5667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1262" y="3924300"/>
            <a:ext cx="2667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To automatically display CCER when you sign on to the CEO portal, click the link for your user name to set up Automatic Access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On the profile page, click the Edit link under Preferences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Set Automatic Access to the desired setting and click Save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2"/>
            </p:custDataLst>
          </p:nvPr>
        </p:nvSpPr>
        <p:spPr>
          <a:xfrm>
            <a:off x="1095374" y="4343400"/>
            <a:ext cx="657225" cy="381000"/>
          </a:xfrm>
          <a:prstGeom prst="rect">
            <a:avLst/>
          </a:prstGeom>
          <a:noFill/>
          <a:ln w="57150">
            <a:solidFill>
              <a:srgbClr val="739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>
          <a:xfrm>
            <a:off x="3128961" y="1959991"/>
            <a:ext cx="657225" cy="200025"/>
          </a:xfrm>
          <a:prstGeom prst="rect">
            <a:avLst/>
          </a:prstGeom>
          <a:noFill/>
          <a:ln w="57150">
            <a:solidFill>
              <a:srgbClr val="739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3114673" y="1600200"/>
            <a:ext cx="657225" cy="359791"/>
          </a:xfrm>
          <a:prstGeom prst="rect">
            <a:avLst/>
          </a:prstGeom>
          <a:noFill/>
          <a:ln w="57150">
            <a:solidFill>
              <a:srgbClr val="739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376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5E6C0-F4E1-45BE-ADC8-B34CFEC649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6855125" y="2322101"/>
            <a:ext cx="144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</a:rPr>
              <a:t>Billing address for online and phone orders</a:t>
            </a:r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3650" y="1547812"/>
            <a:ext cx="30861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6931326" y="5281201"/>
            <a:ext cx="990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</a:rPr>
              <a:t>Click to retrieve current available credit</a:t>
            </a:r>
          </a:p>
        </p:txBody>
      </p:sp>
      <p:pic>
        <p:nvPicPr>
          <p:cNvPr id="512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81075"/>
            <a:ext cx="17811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9"/>
          <p:cNvSpPr txBox="1">
            <a:spLocks/>
          </p:cNvSpPr>
          <p:nvPr/>
        </p:nvSpPr>
        <p:spPr>
          <a:xfrm>
            <a:off x="434975" y="187325"/>
            <a:ext cx="8255000" cy="65087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>
                <a:solidFill>
                  <a:srgbClr val="BB0826"/>
                </a:solidFill>
                <a:latin typeface="Georgia"/>
                <a:ea typeface="ＭＳ Ｐゴシック"/>
              </a:rPr>
              <a:t>Personal profile</a:t>
            </a:r>
            <a:endParaRPr lang="en-US" sz="3200" kern="0" dirty="0">
              <a:solidFill>
                <a:srgbClr val="BB0826"/>
              </a:solidFill>
              <a:latin typeface="Georgia"/>
              <a:ea typeface="ＭＳ Ｐゴシック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6975" y="37338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6048373" y="5509801"/>
            <a:ext cx="685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4" y="1190624"/>
            <a:ext cx="2790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85775" y="3757612"/>
            <a:ext cx="1828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solidFill>
                  <a:srgbClr val="080808"/>
                </a:solidFill>
              </a:rPr>
              <a:t>You can also contact the</a:t>
            </a:r>
          </a:p>
          <a:p>
            <a:pPr eaLnBrk="0" hangingPunct="0"/>
            <a:r>
              <a:rPr lang="en-US" sz="1400" dirty="0" smtClean="0">
                <a:solidFill>
                  <a:srgbClr val="080808"/>
                </a:solidFill>
              </a:rPr>
              <a:t>WellsOne Service Center 24/7 </a:t>
            </a:r>
            <a:r>
              <a:rPr lang="en-US" sz="1400" dirty="0">
                <a:solidFill>
                  <a:srgbClr val="080808"/>
                </a:solidFill>
              </a:rPr>
              <a:t>at</a:t>
            </a:r>
          </a:p>
          <a:p>
            <a:pPr eaLnBrk="0" hangingPunct="0"/>
            <a:r>
              <a:rPr lang="en-US" sz="1400" dirty="0">
                <a:solidFill>
                  <a:srgbClr val="080808"/>
                </a:solidFill>
              </a:rPr>
              <a:t>1-800-932-0036 to obtain available credit.  </a:t>
            </a:r>
          </a:p>
          <a:p>
            <a:pPr eaLnBrk="0" hangingPunct="0"/>
            <a:r>
              <a:rPr lang="en-US" sz="1400" dirty="0">
                <a:solidFill>
                  <a:srgbClr val="080808"/>
                </a:solidFill>
              </a:rPr>
              <a:t>Must provide Unique ID to</a:t>
            </a:r>
          </a:p>
          <a:p>
            <a:pPr eaLnBrk="0" hangingPunct="0"/>
            <a:r>
              <a:rPr lang="en-US" sz="1400" dirty="0">
                <a:solidFill>
                  <a:srgbClr val="080808"/>
                </a:solidFill>
              </a:rPr>
              <a:t>obtain any information</a:t>
            </a:r>
          </a:p>
        </p:txBody>
      </p:sp>
      <p:sp>
        <p:nvSpPr>
          <p:cNvPr id="17" name="Rectangle 16"/>
          <p:cNvSpPr/>
          <p:nvPr>
            <p:custDataLst>
              <p:tags r:id="rId1"/>
            </p:custDataLst>
          </p:nvPr>
        </p:nvSpPr>
        <p:spPr>
          <a:xfrm>
            <a:off x="533400" y="2352675"/>
            <a:ext cx="1143000" cy="314325"/>
          </a:xfrm>
          <a:prstGeom prst="rect">
            <a:avLst/>
          </a:prstGeom>
          <a:noFill/>
          <a:ln w="57150">
            <a:solidFill>
              <a:srgbClr val="739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2"/>
            </p:custDataLst>
          </p:nvPr>
        </p:nvSpPr>
        <p:spPr>
          <a:xfrm>
            <a:off x="2533650" y="1176337"/>
            <a:ext cx="2800350" cy="314325"/>
          </a:xfrm>
          <a:prstGeom prst="rect">
            <a:avLst/>
          </a:prstGeom>
          <a:noFill/>
          <a:ln w="57150">
            <a:solidFill>
              <a:srgbClr val="739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817024" y="745195"/>
            <a:ext cx="1667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/>
              </a:rPr>
              <a:t>Click on link to Manage Alerts</a:t>
            </a: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2"/>
          <a:stretch/>
        </p:blipFill>
        <p:spPr bwMode="auto">
          <a:xfrm>
            <a:off x="2466976" y="782003"/>
            <a:ext cx="315277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 flipH="1">
            <a:off x="5956339" y="2728981"/>
            <a:ext cx="685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5906834" y="965490"/>
            <a:ext cx="685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3890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5"/>
          <p:cNvSpPr>
            <a:spLocks noChangeShapeType="1"/>
          </p:cNvSpPr>
          <p:nvPr/>
        </p:nvSpPr>
        <p:spPr bwMode="auto">
          <a:xfrm flipH="1">
            <a:off x="1066800" y="1524000"/>
            <a:ext cx="6553200" cy="1752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686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3D Secure – Verified by Visa / </a:t>
            </a:r>
            <a:br>
              <a:rPr lang="en-US" dirty="0"/>
            </a:br>
            <a:r>
              <a:rPr lang="en-US" dirty="0"/>
              <a:t>MasterCard SecureCode</a:t>
            </a:r>
            <a:endParaRPr lang="en-US" dirty="0" smtClean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53516C-026B-4E8C-BCE4-518460691AA4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524000"/>
            <a:ext cx="8351571" cy="520091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What is 3-D Secure:</a:t>
            </a:r>
            <a:endParaRPr lang="en-US" sz="1100" dirty="0">
              <a:ea typeface="Calibri"/>
              <a:cs typeface="Calibri" panose="020F0502020204030204" pitchFamily="34" charset="0"/>
            </a:endParaRPr>
          </a:p>
          <a:p>
            <a:pPr marL="514350" indent="-285750"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3-D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Secure is the industry name for Verified by Visa and MasterCard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SecureCode.</a:t>
            </a:r>
            <a:endParaRPr lang="en-US" sz="1100" dirty="0">
              <a:solidFill>
                <a:srgbClr val="000000"/>
              </a:solidFill>
              <a:ea typeface="Calibri"/>
              <a:cs typeface="Calibri" panose="020F0502020204030204" pitchFamily="34" charset="0"/>
            </a:endParaRPr>
          </a:p>
          <a:p>
            <a:pPr marL="514350" indent="-285750"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3-D Secure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technology secures online transactions using an additional level of cardholder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authentication.</a:t>
            </a:r>
            <a:endParaRPr lang="en-US" sz="1100" dirty="0">
              <a:ea typeface="Calibri"/>
              <a:cs typeface="Calibri" panose="020F0502020204030204" pitchFamily="34" charset="0"/>
            </a:endParaRPr>
          </a:p>
          <a:p>
            <a:pPr marL="514350" indent="-285750"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With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the introduction of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Chip and PIN cards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, fraud is increasingly moving online.  International and now U.S. internet merchants are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beginning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to require 3-D Secure to complete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transactions.</a:t>
            </a:r>
          </a:p>
          <a:p>
            <a:pPr marL="228600" indent="0">
              <a:spcAft>
                <a:spcPts val="0"/>
              </a:spcAft>
              <a:buNone/>
            </a:pPr>
            <a:endParaRPr lang="en-US" sz="1100" dirty="0">
              <a:ea typeface="Calibri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How it </a:t>
            </a:r>
            <a:r>
              <a:rPr lang="en-US" sz="1100" b="1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works:</a:t>
            </a:r>
            <a:endParaRPr lang="en-US" sz="1100" dirty="0">
              <a:ea typeface="Calibri"/>
              <a:cs typeface="Calibri" panose="020F0502020204030204" pitchFamily="34" charset="0"/>
            </a:endParaRPr>
          </a:p>
          <a:p>
            <a:pPr marL="515938" lvl="1" indent="-2841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Cardholders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must register their cards online prior to completing their purchase at a 3-D Secure enabled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merchant.</a:t>
            </a:r>
          </a:p>
          <a:p>
            <a:pPr marL="515938" lvl="1" indent="-2841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As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part of the registration process,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you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will need to provide correct answers to 3 identity authentication questions. 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You will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then create a personal passcode to be used for future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purchases.</a:t>
            </a:r>
            <a:endParaRPr lang="en-US" sz="1100" dirty="0">
              <a:ea typeface="Calibri"/>
              <a:cs typeface="Calibri" panose="020F0502020204030204" pitchFamily="34" charset="0"/>
            </a:endParaRPr>
          </a:p>
          <a:p>
            <a:pPr marL="515938" lvl="1" indent="-2841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Once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enrolled,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you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will be prompted to input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your personal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passcode during the checkout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process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at 3-D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Secure </a:t>
            </a:r>
            <a:r>
              <a:rPr lang="en-US" sz="1100" dirty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enabled </a:t>
            </a:r>
            <a:r>
              <a:rPr lang="en-US" sz="1100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</a:rPr>
              <a:t>merchants.</a:t>
            </a:r>
          </a:p>
          <a:p>
            <a:pPr marL="231775" lvl="1" indent="0">
              <a:spcAft>
                <a:spcPts val="0"/>
              </a:spcAft>
              <a:buNone/>
            </a:pPr>
            <a:endParaRPr lang="en-US" sz="1100" dirty="0" smtClean="0">
              <a:solidFill>
                <a:srgbClr val="000000"/>
              </a:solidFill>
              <a:ea typeface="Calibri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100" b="1" dirty="0" smtClean="0">
                <a:solidFill>
                  <a:srgbClr val="000000"/>
                </a:solidFill>
                <a:effectLst/>
                <a:ea typeface="Calibri"/>
                <a:cs typeface="Calibri" panose="020F0502020204030204" pitchFamily="34" charset="0"/>
              </a:rPr>
              <a:t>How to Enroll:</a:t>
            </a:r>
          </a:p>
          <a:p>
            <a:pPr marL="457200" indent="-228600">
              <a:spcAft>
                <a:spcPts val="0"/>
              </a:spcAft>
            </a:pPr>
            <a:r>
              <a:rPr lang="en-US" sz="1100" dirty="0">
                <a:ea typeface="Calibri"/>
                <a:cs typeface="Calibri" panose="020F0502020204030204" pitchFamily="34" charset="0"/>
              </a:rPr>
              <a:t>In order to enroll in this free, online security service, cardholders must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:</a:t>
            </a:r>
            <a:endParaRPr lang="en-US" sz="1100" dirty="0">
              <a:ea typeface="Calibri"/>
              <a:cs typeface="Calibri" panose="020F0502020204030204" pitchFamily="34" charset="0"/>
            </a:endParaRPr>
          </a:p>
          <a:p>
            <a:pPr marL="801688" lvl="1" indent="-228600">
              <a:spcAft>
                <a:spcPts val="0"/>
              </a:spcAft>
            </a:pPr>
            <a:r>
              <a:rPr lang="en-US" sz="1100" dirty="0">
                <a:ea typeface="Calibri"/>
                <a:cs typeface="Calibri" panose="020F0502020204030204" pitchFamily="34" charset="0"/>
              </a:rPr>
              <a:t>R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egister their </a:t>
            </a:r>
            <a:r>
              <a:rPr lang="en-US" sz="1100" dirty="0">
                <a:ea typeface="Calibri"/>
                <a:cs typeface="Calibri" panose="020F0502020204030204" pitchFamily="34" charset="0"/>
              </a:rPr>
              <a:t>card 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at:</a:t>
            </a:r>
          </a:p>
          <a:p>
            <a:pPr marL="798513" lvl="1" indent="0">
              <a:spcAft>
                <a:spcPts val="0"/>
              </a:spcAft>
              <a:buNone/>
            </a:pPr>
            <a:r>
              <a:rPr lang="en-US" sz="1100" dirty="0" smtClean="0">
                <a:ea typeface="Calibri"/>
                <a:cs typeface="Calibri" panose="020F0502020204030204" pitchFamily="34" charset="0"/>
                <a:hlinkClick r:id="rId2"/>
              </a:rPr>
              <a:t>https</a:t>
            </a:r>
            <a:r>
              <a:rPr lang="en-US" sz="1100" dirty="0">
                <a:ea typeface="Calibri"/>
                <a:cs typeface="Calibri" panose="020F0502020204030204" pitchFamily="34" charset="0"/>
                <a:hlinkClick r:id="rId2"/>
              </a:rPr>
              <a:t>://</a:t>
            </a:r>
            <a:r>
              <a:rPr lang="en-US" sz="1100" dirty="0" smtClean="0">
                <a:ea typeface="Calibri"/>
                <a:cs typeface="Calibri" panose="020F0502020204030204" pitchFamily="34" charset="0"/>
                <a:hlinkClick r:id="rId2"/>
              </a:rPr>
              <a:t>www.wellsfargo.com/com/fraud/payments_fraud/online-purchase-protection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.  During </a:t>
            </a:r>
            <a:r>
              <a:rPr lang="en-US" sz="1100" dirty="0">
                <a:ea typeface="Calibri"/>
                <a:cs typeface="Calibri" panose="020F0502020204030204" pitchFamily="34" charset="0"/>
              </a:rPr>
              <a:t>the registration 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process you will </a:t>
            </a:r>
            <a:r>
              <a:rPr lang="en-US" sz="1100" dirty="0">
                <a:ea typeface="Calibri"/>
                <a:cs typeface="Calibri" panose="020F0502020204030204" pitchFamily="34" charset="0"/>
              </a:rPr>
              <a:t>be asked to provide 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the last 4 digits of your Unique </a:t>
            </a:r>
            <a:r>
              <a:rPr lang="en-US" sz="1100" dirty="0">
                <a:ea typeface="Calibri"/>
                <a:cs typeface="Calibri" panose="020F0502020204030204" pitchFamily="34" charset="0"/>
              </a:rPr>
              <a:t>ID, 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your monthly </a:t>
            </a:r>
            <a:r>
              <a:rPr lang="en-US" sz="1100" dirty="0">
                <a:ea typeface="Calibri"/>
                <a:cs typeface="Calibri" panose="020F0502020204030204" pitchFamily="34" charset="0"/>
              </a:rPr>
              <a:t>credit limit, and 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the zip </a:t>
            </a:r>
            <a:r>
              <a:rPr lang="en-US" sz="1100" dirty="0">
                <a:ea typeface="Calibri"/>
                <a:cs typeface="Calibri" panose="020F0502020204030204" pitchFamily="34" charset="0"/>
              </a:rPr>
              <a:t>code 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tied to your card to verify your identity (all information may be found in your personal profile).  Once this has been provided, you will create a personal passcode to be used when </a:t>
            </a:r>
            <a:r>
              <a:rPr lang="en-US" sz="1100" dirty="0">
                <a:ea typeface="Calibri"/>
                <a:cs typeface="Calibri" panose="020F0502020204030204" pitchFamily="34" charset="0"/>
              </a:rPr>
              <a:t>making online purchases with participating merchants</a:t>
            </a:r>
            <a:r>
              <a:rPr lang="en-US" sz="1100" dirty="0" smtClean="0">
                <a:ea typeface="Calibri"/>
                <a:cs typeface="Calibri" panose="020F0502020204030204" pitchFamily="34" charset="0"/>
              </a:rPr>
              <a:t>.</a:t>
            </a:r>
            <a:endParaRPr lang="en-US" sz="1100" dirty="0">
              <a:ea typeface="Calibri"/>
              <a:cs typeface="Calibri" panose="020F0502020204030204" pitchFamily="34" charset="0"/>
            </a:endParaRPr>
          </a:p>
          <a:p>
            <a:pPr marL="801688" lvl="1" indent="-228600">
              <a:spcAft>
                <a:spcPts val="0"/>
              </a:spcAft>
            </a:pPr>
            <a:endParaRPr lang="en-US" sz="1100" b="1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7156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Cardholder Responsibility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55000" cy="508635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Collect receipts to verify purchases for auditing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Watch for unauthorized transactions on your statement and report/dispute them immediately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Dispute any incorrect charges with the vendor directly before filing an online or paper dispute form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Complete your reconciliation by the </a:t>
            </a:r>
            <a:r>
              <a:rPr lang="en-US" sz="1800" b="1" dirty="0" smtClean="0"/>
              <a:t>due date</a:t>
            </a:r>
            <a:r>
              <a:rPr lang="en-US" sz="1800" dirty="0" smtClean="0"/>
              <a:t> 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Keep the card (and card number) confidential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160579-F65D-4904-8459-5B8678106EA0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3765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Contact information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55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WellsOne Service Center - 1-800-932-0036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 outside of the United States call 1-612-332-2224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BB0826"/>
                </a:solidFill>
              </a:rPr>
              <a:t>Call immediately if your card is lost, stolen or suspected missing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For immediate decline information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To access the automated voice response system for the following information: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Current balance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Available credit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/>
              <a:t>Reset PIN</a:t>
            </a:r>
          </a:p>
          <a:p>
            <a:pPr marL="747712" lvl="2" indent="0" eaLnBrk="1" hangingPunct="1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Contact a program administrator if: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You have questions about your card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Need to increase your credit limit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Change jobs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Need to order cards for other employees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33B50A-F640-4CC5-B027-5B4048A515DC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303955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800" u="sng" dirty="0">
                <a:solidFill>
                  <a:srgbClr val="BB0826"/>
                </a:solidFill>
              </a:rPr>
              <a:t>Program </a:t>
            </a:r>
            <a:r>
              <a:rPr lang="en-US" sz="1800" u="sng" dirty="0" smtClean="0">
                <a:solidFill>
                  <a:srgbClr val="BB0826"/>
                </a:solidFill>
              </a:rPr>
              <a:t>Administrators</a:t>
            </a:r>
            <a:r>
              <a:rPr lang="en-US" sz="1800" u="sng" dirty="0">
                <a:solidFill>
                  <a:srgbClr val="BB082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800" dirty="0">
                <a:solidFill>
                  <a:srgbClr val="080808"/>
                </a:solidFill>
              </a:rPr>
              <a:t>Kristen </a:t>
            </a:r>
            <a:r>
              <a:rPr lang="en-US" sz="1800" dirty="0" smtClean="0">
                <a:solidFill>
                  <a:srgbClr val="080808"/>
                </a:solidFill>
              </a:rPr>
              <a:t>Douglas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800" dirty="0">
                <a:solidFill>
                  <a:srgbClr val="080808"/>
                </a:solidFill>
              </a:rPr>
              <a:t>Rachael </a:t>
            </a:r>
            <a:r>
              <a:rPr lang="en-US" sz="1800" dirty="0" smtClean="0">
                <a:solidFill>
                  <a:srgbClr val="080808"/>
                </a:solidFill>
              </a:rPr>
              <a:t>Freeman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800" dirty="0">
                <a:solidFill>
                  <a:srgbClr val="080808"/>
                </a:solidFill>
              </a:rPr>
              <a:t>Rhonda </a:t>
            </a:r>
            <a:r>
              <a:rPr lang="en-US" sz="1800" dirty="0" smtClean="0">
                <a:solidFill>
                  <a:srgbClr val="080808"/>
                </a:solidFill>
              </a:rPr>
              <a:t>Hibbitts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800" dirty="0">
                <a:solidFill>
                  <a:srgbClr val="080808"/>
                </a:solidFill>
              </a:rPr>
              <a:t>Adam </a:t>
            </a:r>
            <a:r>
              <a:rPr lang="en-US" sz="1800" dirty="0" smtClean="0">
                <a:solidFill>
                  <a:srgbClr val="080808"/>
                </a:solidFill>
              </a:rPr>
              <a:t>Neal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800" dirty="0">
                <a:solidFill>
                  <a:srgbClr val="080808"/>
                </a:solidFill>
              </a:rPr>
              <a:t>Kathryn Vanness</a:t>
            </a:r>
          </a:p>
        </p:txBody>
      </p:sp>
    </p:spTree>
    <p:extLst>
      <p:ext uri="{BB962C8B-B14F-4D97-AF65-F5344CB8AC3E}">
        <p14:creationId xmlns:p14="http://schemas.microsoft.com/office/powerpoint/2010/main" val="396861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2306638"/>
            <a:ext cx="7335838" cy="611187"/>
          </a:xfrm>
        </p:spPr>
        <p:txBody>
          <a:bodyPr tIns="0"/>
          <a:lstStyle/>
          <a:p>
            <a:r>
              <a:rPr lang="en-US" sz="5000" smtClean="0"/>
              <a:t>Thank you!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613525"/>
            <a:ext cx="51720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2016 </a:t>
            </a:r>
            <a:r>
              <a:rPr lang="en-US" sz="1000" dirty="0"/>
              <a:t>Wells Fargo Bank, N.A. All rights reserved. Confidential.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87325"/>
            <a:ext cx="8556625" cy="1108075"/>
          </a:xfrm>
        </p:spPr>
        <p:txBody>
          <a:bodyPr/>
          <a:lstStyle/>
          <a:p>
            <a:pPr eaLnBrk="1" hangingPunct="1"/>
            <a:r>
              <a:rPr lang="en-US" smtClean="0"/>
              <a:t>Commercial Card Expense Reporting (CCER)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8486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BB0826"/>
                </a:solidFill>
              </a:rPr>
              <a:t>What is it?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 smtClean="0"/>
              <a:t>CCER is an internet reporting solution that allows on-line access to your card transactions at any time, from any location. It is accessed via Wells Fargo’s secure </a:t>
            </a:r>
            <a:r>
              <a:rPr lang="en-US" sz="1600" i="1" dirty="0"/>
              <a:t>Commercial Electronic Office</a:t>
            </a:r>
            <a:r>
              <a:rPr lang="en-US" sz="1600" i="1" baseline="30000" dirty="0"/>
              <a:t>®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i="1" dirty="0"/>
              <a:t>CEO</a:t>
            </a:r>
            <a:r>
              <a:rPr lang="en-US" sz="1600" i="1" baseline="30000" dirty="0"/>
              <a:t>®</a:t>
            </a:r>
            <a:r>
              <a:rPr lang="en-US" sz="1600" dirty="0"/>
              <a:t>) </a:t>
            </a:r>
            <a:r>
              <a:rPr lang="en-US" sz="1600" dirty="0" smtClean="0"/>
              <a:t>portal.</a:t>
            </a:r>
          </a:p>
          <a:p>
            <a:pPr eaLnBrk="1" hangingPunct="1">
              <a:lnSpc>
                <a:spcPct val="110000"/>
              </a:lnSpc>
            </a:pPr>
            <a:endParaRPr lang="en-US" sz="10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BB0826"/>
                </a:solidFill>
              </a:rPr>
              <a:t>Cardholders can: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 smtClean="0"/>
              <a:t>Review/reclassify transactions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 smtClean="0"/>
              <a:t>Input a business description for all transactions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 smtClean="0"/>
              <a:t>Split transactions</a:t>
            </a:r>
          </a:p>
          <a:p>
            <a:pPr eaLnBrk="1" hangingPunct="1">
              <a:lnSpc>
                <a:spcPct val="110000"/>
              </a:lnSpc>
            </a:pPr>
            <a:endParaRPr lang="en-US" sz="12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BB0826"/>
                </a:solidFill>
              </a:rPr>
              <a:t>Approvers can: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 smtClean="0"/>
              <a:t>Review/approve cardholder statements 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 smtClean="0"/>
              <a:t>View statement summary reports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509471-B0B1-4E0A-A4FA-6D32F8774529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2</a:t>
            </a:fld>
            <a:endParaRPr lang="en-US" dirty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6256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To get started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After receiving your card…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86200"/>
            <a:ext cx="8077200" cy="2209800"/>
          </a:xfrm>
        </p:spPr>
        <p:txBody>
          <a:bodyPr>
            <a:noAutofit/>
          </a:bodyPr>
          <a:lstStyle/>
          <a:p>
            <a:r>
              <a:rPr lang="en-US" sz="1600" dirty="0" smtClean="0">
                <a:cs typeface="Calibri" panose="020F0502020204030204" pitchFamily="34" charset="0"/>
              </a:rPr>
              <a:t>During activation you will be asked to create a customized Personal Identification Number (</a:t>
            </a:r>
            <a:r>
              <a:rPr lang="en-US" sz="1600" b="1" dirty="0" smtClean="0">
                <a:cs typeface="Calibri" panose="020F0502020204030204" pitchFamily="34" charset="0"/>
              </a:rPr>
              <a:t>PIN</a:t>
            </a:r>
            <a:r>
              <a:rPr lang="en-US" sz="1600" dirty="0" smtClean="0">
                <a:cs typeface="Calibri" panose="020F0502020204030204" pitchFamily="34" charset="0"/>
              </a:rPr>
              <a:t>) </a:t>
            </a:r>
          </a:p>
          <a:p>
            <a:r>
              <a:rPr lang="en-US" sz="1600" dirty="0" smtClean="0"/>
              <a:t>Sign the back of your card</a:t>
            </a:r>
          </a:p>
          <a:p>
            <a:r>
              <a:rPr lang="en-US" sz="1600" dirty="0" smtClean="0"/>
              <a:t>Record the Wells Fargo Customer Service number (1-800-932-0036) located on the back of your card in your mobile device, or address book</a:t>
            </a:r>
          </a:p>
          <a:p>
            <a:r>
              <a:rPr lang="en-US" sz="1600" dirty="0" smtClean="0"/>
              <a:t>Sign on to the CEO and initialize your CEO User ID 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09800"/>
            <a:ext cx="5257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Verdana" pitchFamily="34" charset="0"/>
              <a:buChar char="–"/>
              <a:defRPr sz="2000" b="0" i="0" u="none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Activate your card by calling the toll free number located on the activation sticker</a:t>
            </a:r>
          </a:p>
          <a:p>
            <a:r>
              <a:rPr lang="en-US" sz="1600" dirty="0" smtClean="0">
                <a:cs typeface="Calibri" panose="020F0502020204030204" pitchFamily="34" charset="0"/>
              </a:rPr>
              <a:t>During activation you will need your </a:t>
            </a:r>
            <a:r>
              <a:rPr lang="en-US" sz="1600" b="1" dirty="0" smtClean="0">
                <a:cs typeface="Calibri" panose="020F0502020204030204" pitchFamily="34" charset="0"/>
              </a:rPr>
              <a:t>Unique Identification Number (ID) </a:t>
            </a:r>
            <a:r>
              <a:rPr lang="en-US" sz="1600" dirty="0" smtClean="0">
                <a:cs typeface="Calibri" panose="020F0502020204030204" pitchFamily="34" charset="0"/>
              </a:rPr>
              <a:t>-</a:t>
            </a:r>
            <a:r>
              <a:rPr lang="en-US" sz="1600" b="1" dirty="0" smtClean="0">
                <a:cs typeface="Calibri" panose="020F0502020204030204" pitchFamily="34" charset="0"/>
              </a:rPr>
              <a:t> </a:t>
            </a:r>
            <a:r>
              <a:rPr lang="en-US" sz="1600" dirty="0" smtClean="0">
                <a:cs typeface="Calibri" panose="020F0502020204030204" pitchFamily="34" charset="0"/>
              </a:rPr>
              <a:t>if you do not know your Unique ID, please contact your internal Program Administrator to obtain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28025" y="6629400"/>
            <a:ext cx="815975" cy="228600"/>
          </a:xfrm>
          <a:noFill/>
        </p:spPr>
        <p:txBody>
          <a:bodyPr/>
          <a:lstStyle/>
          <a:p>
            <a:fld id="{1E509471-B0B1-4E0A-A4FA-6D32F8774529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4" name="Picture 2" descr="C:\Users\a119612\AppData\Local\Microsoft\Windows\Temporary Internet Files\Content.Outlook\O8U27K5Q\1051237_R4_TSYS_F chip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525"/>
            <a:ext cx="3200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5"/>
          <p:cNvSpPr>
            <a:spLocks noChangeShapeType="1"/>
          </p:cNvSpPr>
          <p:nvPr/>
        </p:nvSpPr>
        <p:spPr bwMode="auto">
          <a:xfrm flipH="1">
            <a:off x="1066800" y="1524000"/>
            <a:ext cx="6553200" cy="1752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53516C-026B-4E8C-BCE4-518460691AA4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and PIN Card Information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996190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100" dirty="0">
                <a:latin typeface="+mn-lt"/>
                <a:cs typeface="Calibri" panose="020F0502020204030204" pitchFamily="34" charset="0"/>
              </a:rPr>
              <a:t>To enhance the security of your credit card purchases, your new commercial card features chip and personal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identification number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(PIN) technology, in addition to a magnetic stripe. With this card,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you will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have added identity verification and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more flexibility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at chip-enabled </a:t>
            </a:r>
            <a:r>
              <a:rPr lang="en-US" sz="1100" b="1" dirty="0">
                <a:latin typeface="+mn-lt"/>
                <a:cs typeface="Calibri" panose="020F0502020204030204" pitchFamily="34" charset="0"/>
              </a:rPr>
              <a:t>and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 traditional magnetic stripe terminals.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Please review the important information below to help you get started with your new card.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100" b="1" dirty="0" smtClean="0">
                <a:latin typeface="+mn-lt"/>
                <a:cs typeface="Calibri" panose="020F0502020204030204" pitchFamily="34" charset="0"/>
              </a:rPr>
              <a:t>About chip-enabled cards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  <a:cs typeface="Calibri" panose="020F0502020204030204" pitchFamily="34" charset="0"/>
              </a:rPr>
              <a:t>Over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the next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year,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U.S. merchants will begin using terminals that accept chip-enabled credit cards. Until then, you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may use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your card by swiping at the point of sale, just as you do today.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  <a:cs typeface="Calibri" panose="020F0502020204030204" pitchFamily="34" charset="0"/>
              </a:rPr>
              <a:t>As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chip-enabled terminals are already being used internationally, you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may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use your card to complete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chip-enabled transactions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in Europe, Asia, South America, and Canada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100" b="1" dirty="0">
                <a:latin typeface="+mn-lt"/>
                <a:cs typeface="Calibri" panose="020F0502020204030204" pitchFamily="34" charset="0"/>
              </a:rPr>
              <a:t>Getting started with your new card</a:t>
            </a: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n-US" sz="1100" dirty="0" smtClean="0">
                <a:latin typeface="+mn-lt"/>
                <a:cs typeface="Calibri" panose="020F0502020204030204" pitchFamily="34" charset="0"/>
              </a:rPr>
              <a:t>To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activate your card,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you will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need your unique identification (ID) number. If you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do not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know your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unique ID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,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please contact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your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program administrator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n-US" sz="1100" dirty="0" smtClean="0">
                <a:latin typeface="+mn-lt"/>
                <a:cs typeface="Calibri" panose="020F0502020204030204" pitchFamily="34" charset="0"/>
              </a:rPr>
              <a:t>Activate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your new card immediately by calling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1-800-932-0036,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24 hours a day, 7 days a week. </a:t>
            </a:r>
            <a:endParaRPr lang="en-US" sz="1100" dirty="0" smtClean="0">
              <a:latin typeface="+mn-lt"/>
              <a:cs typeface="Calibri" panose="020F0502020204030204" pitchFamily="34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  <a:cs typeface="Calibri" panose="020F0502020204030204" pitchFamily="34" charset="0"/>
              </a:rPr>
              <a:t>When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dialing from outside the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U.S. or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Canada, dial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001-800-932-0036.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This is not a toll-free number when calling internationally. </a:t>
            </a:r>
            <a:endParaRPr lang="en-US" sz="1100" dirty="0" smtClean="0">
              <a:latin typeface="+mn-lt"/>
              <a:cs typeface="Calibri" panose="020F0502020204030204" pitchFamily="34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  <a:cs typeface="Calibri" panose="020F0502020204030204" pitchFamily="34" charset="0"/>
              </a:rPr>
              <a:t>If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you need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help internationally,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please call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customer service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collect at 1-612-332-2224.</a:t>
            </a: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n-US" sz="1100" dirty="0" smtClean="0">
                <a:latin typeface="+mn-lt"/>
                <a:cs typeface="Calibri" panose="020F0502020204030204" pitchFamily="34" charset="0"/>
              </a:rPr>
              <a:t>When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you activate your card, you will select a personal identification number (PIN). Use this PIN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for chip-enabled transactions when prompted by the terminal. This same PIN wil</a:t>
            </a:r>
            <a:r>
              <a:rPr lang="en-US" sz="1100" dirty="0" smtClean="0">
                <a:cs typeface="Calibri" panose="020F0502020204030204" pitchFamily="34" charset="0"/>
              </a:rPr>
              <a:t>l be used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for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cash advances, if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you are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authorized to make them.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Depending on the terminal set-up,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you may be prompted to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provide your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signature instead of your PIN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. Once activated, the card is ready for use at either mag stripe terminals or chip enabled terminals.</a:t>
            </a: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en-US" sz="1100" dirty="0" smtClean="0">
                <a:latin typeface="+mn-lt"/>
                <a:cs typeface="Calibri" panose="020F0502020204030204" pitchFamily="34" charset="0"/>
              </a:rPr>
              <a:t>If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you forget or need to change your PIN, call the </a:t>
            </a:r>
            <a:r>
              <a:rPr lang="en-US" sz="1100" dirty="0" smtClean="0">
                <a:latin typeface="+mn-lt"/>
                <a:cs typeface="Calibri" panose="020F0502020204030204" pitchFamily="34" charset="0"/>
              </a:rPr>
              <a:t>WellsOne Service Center at </a:t>
            </a:r>
            <a:r>
              <a:rPr lang="en-US" sz="1100" dirty="0">
                <a:latin typeface="+mn-lt"/>
                <a:cs typeface="Calibri" panose="020F0502020204030204" pitchFamily="34" charset="0"/>
              </a:rPr>
              <a:t>1-800-932-0036, </a:t>
            </a:r>
            <a:r>
              <a:rPr lang="en-US" sz="1100" dirty="0">
                <a:cs typeface="Calibri" panose="020F0502020204030204" pitchFamily="34" charset="0"/>
              </a:rPr>
              <a:t>option 2, option 1.2.</a:t>
            </a:r>
          </a:p>
        </p:txBody>
      </p:sp>
    </p:spTree>
    <p:extLst>
      <p:ext uri="{BB962C8B-B14F-4D97-AF65-F5344CB8AC3E}">
        <p14:creationId xmlns:p14="http://schemas.microsoft.com/office/powerpoint/2010/main" val="19698535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7730" y="319903"/>
            <a:ext cx="8229600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New User Sign On </a:t>
            </a:r>
            <a:r>
              <a:rPr sz="2000" dirty="0" smtClean="0">
                <a:latin typeface="+mn-lt"/>
              </a:rPr>
              <a:t/>
            </a:r>
            <a:br>
              <a:rPr sz="2000" dirty="0" smtClean="0">
                <a:latin typeface="+mn-lt"/>
              </a:rPr>
            </a:br>
            <a:r>
              <a:rPr sz="2000" dirty="0" smtClean="0">
                <a:solidFill>
                  <a:schemeClr val="tx1"/>
                </a:solidFill>
                <a:latin typeface="+mn-lt"/>
              </a:rPr>
              <a:t>Sequence of steps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Sign on to the </a:t>
            </a:r>
            <a:r>
              <a:rPr lang="en-US" altLang="en-US" i="1" dirty="0" smtClean="0"/>
              <a:t>Commercial Electronic Office</a:t>
            </a:r>
            <a:r>
              <a:rPr lang="en-US" altLang="en-US" baseline="30000" dirty="0" smtClean="0"/>
              <a:t>®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CEO</a:t>
            </a:r>
            <a:r>
              <a:rPr lang="en-US" altLang="en-US" baseline="30000" dirty="0" smtClean="0"/>
              <a:t>®</a:t>
            </a:r>
            <a:r>
              <a:rPr lang="en-US" altLang="en-US" dirty="0" smtClean="0"/>
              <a:t>) using your temporary password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Change your password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Set up your secret questions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Read and accept the </a:t>
            </a:r>
            <a:r>
              <a:rPr lang="en-US" altLang="en-US" i="1" dirty="0" smtClean="0"/>
              <a:t>CEO</a:t>
            </a:r>
            <a:r>
              <a:rPr lang="en-US" altLang="en-US" dirty="0" smtClean="0"/>
              <a:t> Terms of Use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Confirm your profile information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28025" y="6629400"/>
            <a:ext cx="815975" cy="228600"/>
          </a:xfrm>
          <a:noFill/>
        </p:spPr>
        <p:txBody>
          <a:bodyPr/>
          <a:lstStyle/>
          <a:p>
            <a:fld id="{5653516C-026B-4E8C-BCE4-518460691AA4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5</a:t>
            </a:fld>
            <a:endParaRPr lang="en-US" dirty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0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1" y="1645920"/>
            <a:ext cx="8255239" cy="3712762"/>
            <a:chOff x="457201" y="1645920"/>
            <a:chExt cx="8255239" cy="3712762"/>
          </a:xfrm>
        </p:grpSpPr>
        <p:pic>
          <p:nvPicPr>
            <p:cNvPr id="4" name="Snagit_PPT8BE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1" y="1645920"/>
              <a:ext cx="8255239" cy="3712762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12064" y="2990088"/>
              <a:ext cx="8146286" cy="2162286"/>
              <a:chOff x="512064" y="2909207"/>
              <a:chExt cx="8146286" cy="2162286"/>
            </a:xfrm>
          </p:grpSpPr>
          <p:pic>
            <p:nvPicPr>
              <p:cNvPr id="7" name="Snagit_PPT38C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64" y="2909207"/>
                <a:ext cx="8146286" cy="2162286"/>
              </a:xfrm>
              <a:prstGeom prst="rect">
                <a:avLst/>
              </a:prstGeom>
            </p:spPr>
          </p:pic>
          <p:pic>
            <p:nvPicPr>
              <p:cNvPr id="8" name="Snagit_PPTBC3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3"/>
              <a:stretch/>
            </p:blipFill>
            <p:spPr>
              <a:xfrm>
                <a:off x="534714" y="2922036"/>
                <a:ext cx="1825265" cy="923905"/>
              </a:xfrm>
              <a:prstGeom prst="rect">
                <a:avLst/>
              </a:prstGeom>
            </p:spPr>
          </p:pic>
        </p:grpSp>
      </p:grpSp>
      <p:sp>
        <p:nvSpPr>
          <p:cNvPr id="1489923" name="Rectangle 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7730" y="319903"/>
            <a:ext cx="8229600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Wells Fargo home page</a:t>
            </a:r>
            <a:r>
              <a:rPr sz="2000" dirty="0" smtClean="0">
                <a:latin typeface="+mn-lt"/>
              </a:rPr>
              <a:t/>
            </a:r>
            <a:br>
              <a:rPr sz="2000" dirty="0" smtClean="0">
                <a:latin typeface="+mn-lt"/>
              </a:rPr>
            </a:br>
            <a:r>
              <a:rPr sz="2000" dirty="0" smtClean="0">
                <a:solidFill>
                  <a:schemeClr val="tx1"/>
                </a:solidFill>
                <a:latin typeface="+mn-lt"/>
              </a:rPr>
              <a:t>wellsfargo.com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154680" y="2084832"/>
            <a:ext cx="1261872" cy="548640"/>
          </a:xfrm>
          <a:prstGeom prst="rect">
            <a:avLst/>
          </a:prstGeom>
          <a:noFill/>
          <a:ln w="508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438912" y="2999232"/>
            <a:ext cx="1966113" cy="972312"/>
          </a:xfrm>
          <a:prstGeom prst="rect">
            <a:avLst/>
          </a:prstGeom>
          <a:noFill/>
          <a:ln w="571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28025" y="6629400"/>
            <a:ext cx="815975" cy="228600"/>
          </a:xfrm>
          <a:prstGeom prst="rect">
            <a:avLst/>
          </a:prstGeom>
          <a:noFill/>
        </p:spPr>
        <p:txBody>
          <a:bodyPr/>
          <a:lstStyle/>
          <a:p>
            <a:pPr algn="r" eaLnBrk="1" hangingPunct="1"/>
            <a:r>
              <a:rPr lang="en-US" sz="1000" dirty="0" smtClean="0">
                <a:solidFill>
                  <a:srgbClr val="00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4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i="1" dirty="0"/>
              <a:t>CEO</a:t>
            </a:r>
            <a:r>
              <a:rPr lang="en-US" dirty="0"/>
              <a:t> portal sign-on </a:t>
            </a:r>
            <a:r>
              <a:rPr lang="en-US" dirty="0" smtClean="0"/>
              <a:t>website</a:t>
            </a:r>
            <a:br>
              <a:rPr lang="en-US" dirty="0" smtClean="0"/>
            </a:br>
            <a:r>
              <a:rPr lang="en-US" sz="1600" dirty="0" smtClean="0">
                <a:solidFill>
                  <a:schemeClr val="tx1"/>
                </a:solidFill>
                <a:latin typeface="+mn-lt"/>
                <a:hlinkClick r:id="rId2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+mn-lt"/>
                <a:hlinkClick r:id="rId2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hlinkClick r:id="rId2"/>
              </a:rPr>
              <a:t>wellsoffice.wellsfargo.com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 smtClean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40923" y="1470629"/>
            <a:ext cx="2657475" cy="2014366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smtClean="0"/>
              <a:t>Enter your:</a:t>
            </a:r>
          </a:p>
          <a:p>
            <a:pPr eaLnBrk="1" hangingPunct="1">
              <a:lnSpc>
                <a:spcPct val="10000"/>
              </a:lnSpc>
              <a:spcBef>
                <a:spcPct val="10000"/>
              </a:spcBef>
              <a:buClr>
                <a:schemeClr val="tx1"/>
              </a:buClr>
            </a:pPr>
            <a:endParaRPr lang="en-US" sz="1400" dirty="0" smtClean="0"/>
          </a:p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1400" dirty="0" smtClean="0"/>
              <a:t>Company ID </a:t>
            </a:r>
          </a:p>
          <a:p>
            <a:pPr lvl="1" eaLnBrk="1" hangingPunct="1">
              <a:spcBef>
                <a:spcPts val="0"/>
              </a:spcBef>
              <a:buClr>
                <a:srgbClr val="BB0826"/>
              </a:buClr>
            </a:pPr>
            <a:r>
              <a:rPr lang="en-US" sz="1400" dirty="0" smtClean="0">
                <a:solidFill>
                  <a:srgbClr val="BB0826"/>
                </a:solidFill>
              </a:rPr>
              <a:t>TRUST898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1400" dirty="0" smtClean="0"/>
              <a:t>User ID</a:t>
            </a:r>
          </a:p>
          <a:p>
            <a:pPr lvl="1" eaLnBrk="1" hangingPunct="1">
              <a:spcBef>
                <a:spcPts val="0"/>
              </a:spcBef>
              <a:buClr>
                <a:srgbClr val="BB0826"/>
              </a:buClr>
            </a:pPr>
            <a:r>
              <a:rPr lang="en-US" sz="1400" dirty="0" smtClean="0">
                <a:solidFill>
                  <a:srgbClr val="BB0826"/>
                </a:solidFill>
              </a:rPr>
              <a:t>Unique to user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1400" dirty="0" smtClean="0"/>
              <a:t>Password</a:t>
            </a:r>
          </a:p>
          <a:p>
            <a:pPr lvl="1" eaLnBrk="1" hangingPunct="1">
              <a:spcBef>
                <a:spcPts val="0"/>
              </a:spcBef>
              <a:buClr>
                <a:srgbClr val="BB0826"/>
              </a:buClr>
            </a:pPr>
            <a:r>
              <a:rPr lang="en-US" sz="1400" dirty="0" smtClean="0">
                <a:solidFill>
                  <a:srgbClr val="BB0826"/>
                </a:solidFill>
              </a:rPr>
              <a:t>Unique to User</a:t>
            </a:r>
          </a:p>
        </p:txBody>
      </p:sp>
      <p:sp>
        <p:nvSpPr>
          <p:cNvPr id="23556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812500"/>
            <a:ext cx="2966086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To change or reset your password, click the </a:t>
            </a:r>
            <a:r>
              <a:rPr lang="en-US" sz="1400" b="1" dirty="0" smtClean="0">
                <a:solidFill>
                  <a:schemeClr val="tx1"/>
                </a:solidFill>
              </a:rPr>
              <a:t>Forgot Password? </a:t>
            </a:r>
            <a:r>
              <a:rPr lang="en-US" sz="1400" dirty="0" smtClean="0">
                <a:solidFill>
                  <a:schemeClr val="tx1"/>
                </a:solidFill>
              </a:rPr>
              <a:t>link.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If you incorrectly enter your password twice in the same session, you will automatically be taken to the Change Your Password page.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a119612\AppData\Local\Microsoft\Windows\Temporary Internet Files\Content.Outlook\O8U27K5Q\SIgn on WV60 P14 (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12393" r="31667" b="17530"/>
          <a:stretch/>
        </p:blipFill>
        <p:spPr bwMode="auto">
          <a:xfrm>
            <a:off x="3590925" y="1447800"/>
            <a:ext cx="5076390" cy="43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894" y="3349523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tx1"/>
                </a:solidFill>
              </a:rPr>
              <a:t>Company ID, User ID and Password </a:t>
            </a:r>
          </a:p>
          <a:p>
            <a:r>
              <a:rPr lang="en-US" sz="1000" i="1" dirty="0" smtClean="0">
                <a:solidFill>
                  <a:schemeClr val="tx1"/>
                </a:solidFill>
              </a:rPr>
              <a:t>are not case sensitive</a:t>
            </a:r>
            <a:endParaRPr lang="en-US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8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7730" y="319903"/>
            <a:ext cx="8229600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Change your password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Snagit_PPT7299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1276348"/>
            <a:ext cx="7400000" cy="5112001"/>
          </a:xfrm>
          <a:ln>
            <a:solidFill>
              <a:schemeClr val="tx1"/>
            </a:solidFill>
            <a:miter lim="800000"/>
          </a:ln>
        </p:spPr>
      </p:pic>
      <p:pic>
        <p:nvPicPr>
          <p:cNvPr id="9" name="Snagit_PPTBA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154" y="4805934"/>
            <a:ext cx="589714" cy="33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nagit_PPT2C2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672" y="4032375"/>
            <a:ext cx="208000" cy="6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2047251" y="3681412"/>
            <a:ext cx="1588569" cy="2190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eaLnBrk="1" hangingPunct="1">
              <a:spcBef>
                <a:spcPts val="800"/>
              </a:spcBef>
            </a:pPr>
            <a:r>
              <a:rPr lang="en-US" sz="1200" dirty="0" smtClean="0">
                <a:solidFill>
                  <a:srgbClr val="000000"/>
                </a:solidFill>
                <a:ea typeface="+mn-ea"/>
                <a:cs typeface="+mn-cs"/>
              </a:rPr>
              <a:t>●</a:t>
            </a:r>
            <a:r>
              <a:rPr lang="en-US" sz="1200" dirty="0" smtClean="0"/>
              <a:t>●●●●●●●●</a:t>
            </a:r>
            <a:endParaRPr lang="en-US" sz="1200" dirty="0"/>
          </a:p>
          <a:p>
            <a:pPr eaLnBrk="1" hangingPunct="1">
              <a:spcBef>
                <a:spcPts val="800"/>
              </a:spcBef>
            </a:pPr>
            <a:endParaRPr lang="en-US" sz="1200" dirty="0"/>
          </a:p>
          <a:p>
            <a:pPr eaLnBrk="1" hangingPunct="1">
              <a:spcBef>
                <a:spcPts val="800"/>
              </a:spcBef>
            </a:pPr>
            <a:endParaRPr lang="en-US" sz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2047251" y="4032375"/>
            <a:ext cx="1588569" cy="2190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eaLnBrk="1" hangingPunct="1">
              <a:spcBef>
                <a:spcPts val="800"/>
              </a:spcBef>
            </a:pPr>
            <a:r>
              <a:rPr lang="en-US" sz="1200" dirty="0" smtClean="0">
                <a:solidFill>
                  <a:srgbClr val="000000"/>
                </a:solidFill>
                <a:ea typeface="+mn-ea"/>
                <a:cs typeface="+mn-cs"/>
              </a:rPr>
              <a:t>●</a:t>
            </a:r>
            <a:r>
              <a:rPr lang="en-US" sz="1200" dirty="0" smtClean="0"/>
              <a:t>●●●●●●●</a:t>
            </a:r>
            <a:endParaRPr lang="en-US" sz="1200" dirty="0"/>
          </a:p>
          <a:p>
            <a:pPr eaLnBrk="1" hangingPunct="1">
              <a:spcBef>
                <a:spcPts val="800"/>
              </a:spcBef>
            </a:pPr>
            <a:endParaRPr lang="en-US" sz="1200" dirty="0"/>
          </a:p>
          <a:p>
            <a:pPr eaLnBrk="1" hangingPunct="1">
              <a:spcBef>
                <a:spcPts val="800"/>
              </a:spcBef>
            </a:pPr>
            <a:endParaRPr lang="en-US" sz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2048256" y="4384800"/>
            <a:ext cx="1588569" cy="2190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eaLnBrk="1" hangingPunct="1">
              <a:spcBef>
                <a:spcPts val="800"/>
              </a:spcBef>
            </a:pPr>
            <a:r>
              <a:rPr lang="en-US" sz="1200" dirty="0" smtClean="0">
                <a:solidFill>
                  <a:srgbClr val="000000"/>
                </a:solidFill>
                <a:ea typeface="+mn-ea"/>
                <a:cs typeface="+mn-cs"/>
              </a:rPr>
              <a:t>●</a:t>
            </a:r>
            <a:r>
              <a:rPr lang="en-US" sz="1200" dirty="0" smtClean="0"/>
              <a:t>●●●●●●●</a:t>
            </a:r>
            <a:endParaRPr lang="en-US" sz="1200" dirty="0"/>
          </a:p>
          <a:p>
            <a:pPr eaLnBrk="1" hangingPunct="1">
              <a:spcBef>
                <a:spcPts val="800"/>
              </a:spcBef>
            </a:pPr>
            <a:endParaRPr lang="en-US" sz="1200" dirty="0"/>
          </a:p>
          <a:p>
            <a:pPr eaLnBrk="1" hangingPunct="1">
              <a:spcBef>
                <a:spcPts val="800"/>
              </a:spcBef>
            </a:pPr>
            <a:endParaRPr lang="en-US" sz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Left Arrow 1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>
            <a:off x="1353312" y="4774334"/>
            <a:ext cx="643136" cy="392113"/>
          </a:xfrm>
          <a:prstGeom prst="leftArrow">
            <a:avLst>
              <a:gd name="adj1" fmla="val 50000"/>
              <a:gd name="adj2" fmla="val 63462"/>
            </a:avLst>
          </a:prstGeom>
          <a:solidFill>
            <a:srgbClr val="46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Snagit_PPT80F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71" y="3652837"/>
            <a:ext cx="4221905" cy="2383334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885964" y="4085473"/>
            <a:ext cx="169350" cy="794832"/>
            <a:chOff x="4416552" y="3438589"/>
            <a:chExt cx="298286" cy="1399982"/>
          </a:xfrm>
        </p:grpSpPr>
        <p:pic>
          <p:nvPicPr>
            <p:cNvPr id="16" name="Snagit_PPT3A6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552" y="3438589"/>
              <a:ext cx="295238" cy="1028571"/>
            </a:xfrm>
            <a:prstGeom prst="rect">
              <a:avLst/>
            </a:prstGeom>
          </p:spPr>
        </p:pic>
        <p:pic>
          <p:nvPicPr>
            <p:cNvPr id="17" name="Snagit_PPT3A6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810000"/>
              <a:ext cx="295238" cy="1028571"/>
            </a:xfrm>
            <a:prstGeom prst="rect">
              <a:avLst/>
            </a:prstGeom>
          </p:spPr>
        </p:pic>
      </p:grp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28025" y="6629400"/>
            <a:ext cx="815975" cy="228600"/>
          </a:xfrm>
          <a:noFill/>
        </p:spPr>
        <p:txBody>
          <a:bodyPr/>
          <a:lstStyle/>
          <a:p>
            <a:fld id="{5653516C-026B-4E8C-BCE4-518460691AA4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8</a:t>
            </a:fld>
            <a:endParaRPr lang="en-US" dirty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0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7730" y="319903"/>
            <a:ext cx="8229600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Set up your secret questions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Snagit_PPTD1CC"/>
          <p:cNvPicPr>
            <a:picLocks noGrp="1" noChangeAspect="1"/>
          </p:cNvPicPr>
          <p:nvPr>
            <p:ph idx="1"/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2"/>
          <a:stretch/>
        </p:blipFill>
        <p:spPr>
          <a:xfrm>
            <a:off x="549114" y="1276351"/>
            <a:ext cx="7993906" cy="5064747"/>
          </a:xfrm>
          <a:ln>
            <a:solidFill>
              <a:schemeClr val="tx1"/>
            </a:solidFill>
            <a:miter lim="800000"/>
          </a:ln>
        </p:spPr>
      </p:pic>
      <p:pic>
        <p:nvPicPr>
          <p:cNvPr id="7" name="Snagit_PPT2B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12" y="4028694"/>
            <a:ext cx="4431048" cy="200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1137804" y="5603009"/>
            <a:ext cx="643136" cy="392113"/>
          </a:xfrm>
          <a:prstGeom prst="leftArrow">
            <a:avLst>
              <a:gd name="adj1" fmla="val 50000"/>
              <a:gd name="adj2" fmla="val 63462"/>
            </a:avLst>
          </a:prstGeom>
          <a:solidFill>
            <a:srgbClr val="46A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81561" y="2956922"/>
            <a:ext cx="5500163" cy="54864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Left Arrow 1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8543964">
            <a:off x="5455548" y="2681006"/>
            <a:ext cx="643136" cy="392113"/>
          </a:xfrm>
          <a:prstGeom prst="leftArrow">
            <a:avLst>
              <a:gd name="adj1" fmla="val 50000"/>
              <a:gd name="adj2" fmla="val 66986"/>
            </a:avLst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672036" y="3667125"/>
            <a:ext cx="7748063" cy="1935884"/>
          </a:xfrm>
          <a:prstGeom prst="rect">
            <a:avLst/>
          </a:prstGeom>
          <a:noFill/>
          <a:ln w="38100">
            <a:solidFill>
              <a:srgbClr val="46A03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6" name="Picture 3" descr="C:\Users\hallorch\Desktop\check-mark2-rgb.eps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5229224"/>
            <a:ext cx="272034" cy="2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hallorch\Desktop\check-mark2-rgb.eps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4857910"/>
            <a:ext cx="272034" cy="2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hallorch\Desktop\check-mark2-rgb.eps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4499050"/>
            <a:ext cx="272034" cy="2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hallorch\Desktop\check-mark2-rgb.eps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90" y="4133849"/>
            <a:ext cx="272034" cy="2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28025" y="6629400"/>
            <a:ext cx="815975" cy="228600"/>
          </a:xfrm>
          <a:prstGeom prst="rect">
            <a:avLst/>
          </a:prstGeom>
          <a:noFill/>
        </p:spPr>
        <p:txBody>
          <a:bodyPr/>
          <a:lstStyle/>
          <a:p>
            <a:pPr algn="r" eaLnBrk="1" hangingPunct="1"/>
            <a:fld id="{5653516C-026B-4E8C-BCE4-518460691AA4}" type="slidenum">
              <a:rPr lang="en-US" sz="1000" smtClean="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8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6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8&quot;/&gt;&lt;lineCharCount val=&quot;74&quot;/&gt;&lt;lineCharCount val=&quot;37&quot;/&gt;&lt;lineCharCount val=&quot;27&quot;/&gt;&lt;lineCharCount val=&quot;64&quot;/&gt;&lt;lineCharCount val=&quot;72&quot;/&gt;&lt;lineCharCount val=&quot;5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4&quot;/&gt;&lt;lineCharCount val=&quot;41&quot;/&gt;&lt;lineCharCount val=&quot;44&quot;/&gt;&lt;lineCharCount val=&quot;43&quot;/&gt;&lt;lineCharCount val=&quot;41&quot;/&gt;&lt;lineCharCount val=&quot;4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  <p:tag name="PPSNARRATION" val="2,2115529959,H:\My Documents\CLASSES\REGULAR\CEO Sign On Token\Recording\SIGNON_REC_012016_pptx\Media.ppc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llorch\AppData\Local\Temp\PR\data\asimages\{3E9528CB-2AD5-4914-B8F5-1D951200431B}_2.png&quot;/&gt;&lt;left val=&quot;24&quot;/&gt;&lt;top val=&quot;15&quot;/&gt;&lt;width val=&quot;667&quot;/&gt;&lt;height val=&quot;101&quot;/&gt;&lt;hasText val=&quot;1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17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allorch\AppData\Local\Temp\PR\data\asimages\{543E68C2-328E-4AFC-AFE4-3D0103B49AE1}_1.png_crop.png&quot;/&gt;&lt;left val=&quot;44&quot;/&gt;&lt;top val=&quot;134&quot;/&gt;&lt;width val=&quot;608&quot;/&gt;&lt;height val=&quot;48&quot;/&gt;&lt;hasText val=&quot;1&quot;/&gt;&lt;paraId val=&quot;1&quot;/&gt;&lt;/Image&gt;&lt;Image&gt;&lt;filename val=&quot;C:\Users\hallorch\AppData\Local\Temp\PR\data\asimages\{71276574-B84F-4099-B078-304FBE6F5A1B}_1.png_crop.png&quot;/&gt;&lt;left val=&quot;44&quot;/&gt;&lt;top val=&quot;199&quot;/&gt;&lt;width val=&quot;275&quot;/&gt;&lt;height val=&quot;21&quot;/&gt;&lt;hasText val=&quot;1&quot;/&gt;&lt;paraId val=&quot;2&quot;/&gt;&lt;/Image&gt;&lt;Image&gt;&lt;filename val=&quot;C:\Users\hallorch\AppData\Local\Temp\PR\data\asimages\{0B188119-0EE8-40D9-AC87-A72FB3D4ED2C}_1.png_crop.png&quot;/&gt;&lt;left val=&quot;44&quot;/&gt;&lt;top val=&quot;238&quot;/&gt;&lt;width val=&quot;341&quot;/&gt;&lt;height val=&quot;20&quot;/&gt;&lt;hasText val=&quot;1&quot;/&gt;&lt;paraId val=&quot;3&quot;/&gt;&lt;/Image&gt;&lt;Image&gt;&lt;filename val=&quot;C:\Users\hallorch\AppData\Local\Temp\PR\data\asimages\{868480BF-494F-4268-ADEA-9F7C07360532}_1.png_crop.png&quot;/&gt;&lt;left val=&quot;44&quot;/&gt;&lt;top val=&quot;276&quot;/&gt;&lt;width val=&quot;456&quot;/&gt;&lt;height val=&quot;21&quot;/&gt;&lt;hasText val=&quot;1&quot;/&gt;&lt;paraId val=&quot;4&quot;/&gt;&lt;/Image&gt;&lt;Image&gt;&lt;filename val=&quot;C:\Users\hallorch\AppData\Local\Temp\PR\data\asimages\{79F6578B-28EB-4135-A937-336F66F06DF2}_1.png_crop.png&quot;/&gt;&lt;left val=&quot;44&quot;/&gt;&lt;top val=&quot;315&quot;/&gt;&lt;width val=&quot;379&quot;/&gt;&lt;height val=&quot;21&quot;/&gt;&lt;hasText val=&quot;1&quot;/&gt;&lt;paraId val=&quot;5&quot;/&gt;&lt;/Image&gt;&lt;Image&gt;&lt;filename val=&quot;C:\Users\hallorch\AppData\Local\Temp\PR\data\asimages\{AF5C480C-52CE-4E04-A353-FBD354C0A9B7}_1.png_crop.png&quot;/&gt;&lt;left val=&quot;44&quot;/&gt;&lt;top val=&quot;352&quot;/&gt;&lt;width val=&quot;533&quot;/&gt;&lt;height val=&quot;22&quot;/&gt;&lt;hasText val=&quot;1&quot;/&gt;&lt;paraId val=&quot;6&quot;/&gt;&lt;/Image&gt;&lt;/TextEffect&gt;"/>
  <p:tag name="PRESENTER_SHAPETEXTINFO" val="&lt;ShapeTextInfo&gt;&lt;TableIndex row=&quot;-1&quot; col=&quot;-1&quot;&gt;&lt;linesCount val=&quot;7&quot;/&gt;&lt;lineCharCount val=&quot;52&quot;/&gt;&lt;lineCharCount val=&quot;30&quot;/&gt;&lt;lineCharCount val=&quot;21&quot;/&gt;&lt;lineCharCount val=&quot;29&quot;/&gt;&lt;lineCharCount val=&quot;37&quot;/&gt;&lt;lineCharCount val=&quot;33&quot;/&gt;&lt;lineCharCount val=&quot;4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  <p:tag name="PPSNARRATION" val="3,2115529959,H:\My Documents\CLASSES\REGULAR\CEO Sign On Token\Recording\SIGNON_REC_012016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llorch\AppData\Local\Temp\PR\data\asimages\{46F6188C-2FCD-44D6-9E61-61BFACF3432F}_3.png&quot;/&gt;&lt;left val=&quot;24&quot;/&gt;&lt;top val=&quot;15&quot;/&gt;&lt;width val=&quot;667&quot;/&gt;&lt;height val=&quot;101&quot;/&gt;&lt;hasText val=&quot;1&quot;/&gt;&lt;/Image&gt;&lt;/ThreeDShapeInfo&gt;"/>
  <p:tag name="PRESENTER_SHAPETEXTINFO" val="&lt;ShapeTextInfo&gt;&lt;TableIndex row=&quot;-1&quot; col=&quot;-1&quot;&gt;&lt;linesCount val=&quot;2&quot;/&gt;&lt;lineCharCount val=&quot;22&quot;/&gt;&lt;lineCharCount val=&quot;14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  <p:tag name="PPSNARRATION" val="5,2115529959,H:\My Documents\CLASSES\REGULAR\CEO Sign On Token\Recording\SIGNON_REC_012016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llorch\AppData\Local\Temp\PR\data\asimages\{A8ABE7A3-C2FA-43C2-BD24-2D8871F26196}_5.png&quot;/&gt;&lt;left val=&quot;24&quot;/&gt;&lt;top val=&quot;15&quot;/&gt;&lt;width val=&quot;667&quot;/&gt;&lt;height val=&quot;10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llorch\AppData\Local\Temp\PR\data\asimages\{BD3D04E0-013F-4442-8AAC-3976BDBD9ED0}_5.png&quot;/&gt;&lt;left val=&quot;161&quot;/&gt;&lt;top val=&quot;289&quot;/&gt;&lt;width val=&quot;126&quot;/&gt;&lt;height val=&quot;26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llorch\AppData\Local\Temp\PR\data\asimages\{3BA1F3FA-A687-457B-9949-88C471718EED}_5.png&quot;/&gt;&lt;left val=&quot;161&quot;/&gt;&lt;top val=&quot;317&quot;/&gt;&lt;width val=&quot;126&quot;/&gt;&lt;height val=&quot;26&quot;/&gt;&lt;hasText val=&quot;1&quot;/&gt;&lt;/Image&gt;&lt;/ThreeDShapeInfo&gt;"/>
  <p:tag name="PRESENTER_SHAPETEXTINFO" val="&lt;ShapeTextInfo&gt;&lt;TableIndex row=&quot;-1&quot; col=&quot;-1&quot;&gt;&lt;linesCount val=&quot;2&quot;/&gt;&lt;lineCharCount val=&quot;9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llorch\AppData\Local\Temp\PR\data\asimages\{40F360C3-24CF-4BF4-BB74-2F422879A014}_5.png&quot;/&gt;&lt;left val=&quot;161&quot;/&gt;&lt;top val=&quot;345&quot;/&gt;&lt;width val=&quot;126&quot;/&gt;&lt;height val=&quot;26&quot;/&gt;&lt;hasText val=&quot;1&quot;/&gt;&lt;/Image&gt;&lt;/ThreeDShapeInfo&gt;"/>
  <p:tag name="PRESENTER_SHAPETEXTINFO" val="&lt;ShapeTextInfo&gt;&lt;TableIndex row=&quot;-1&quot; col=&quot;-1&quot;&gt;&lt;linesCount val=&quot;2&quot;/&gt;&lt;lineCharCount val=&quot;9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  <p:tag name="PPSNARRATION" val="6,2115529959,H:\My Documents\CLASSES\REGULAR\CEO Sign On Token\Recording\SIGNON_REC_012016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llorch\AppData\Local\Temp\PR\data\asimages\{3865393D-42D5-4760-AAED-098F67BA73AD}_6.png&quot;/&gt;&lt;left val=&quot;24&quot;/&gt;&lt;top val=&quot;15&quot;/&gt;&lt;width val=&quot;667&quot;/&gt;&lt;height val=&quot;10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FFB42C-0C58-4B09-9795-7CF8395A2AFA}&quot;/&gt;&lt;isInvalidForFieldText val=&quot;0&quot;/&gt;&lt;Image&gt;&lt;filename val=&quot;C:\Users\hallorch\AppData\Local\Temp\PR\data\asimages\{6DFFB42C-0C58-4B09-9795-7CF8395A2AFA}.png&quot;/&gt;&lt;left val=&quot;313&quot;/&gt;&lt;top val=&quot;411&quot;/&gt;&lt;width val=&quot;21&quot;/&gt;&lt;height val=&quot;21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1380C73-1BBE-4C7F-AEF4-7E1E4070E007}&quot;/&gt;&lt;isInvalidForFieldText val=&quot;0&quot;/&gt;&lt;Image&gt;&lt;filename val=&quot;C:\Users\hallorch\AppData\Local\Temp\PR\data\asimages\{E1380C73-1BBE-4C7F-AEF4-7E1E4070E007}.png&quot;/&gt;&lt;left val=&quot;313&quot;/&gt;&lt;top val=&quot;382&quot;/&gt;&lt;width val=&quot;21&quot;/&gt;&lt;height val=&quot;2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E19B519-21C3-4C34-9354-1A5C6BDF535E}&quot;/&gt;&lt;isInvalidForFieldText val=&quot;0&quot;/&gt;&lt;Image&gt;&lt;filename val=&quot;C:\Users\hallorch\AppData\Local\Temp\PR\data\asimages\{5E19B519-21C3-4C34-9354-1A5C6BDF535E}.png&quot;/&gt;&lt;left val=&quot;313&quot;/&gt;&lt;top val=&quot;354&quot;/&gt;&lt;width val=&quot;21&quot;/&gt;&lt;height val=&quot;21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30BC711-7F2C-4F5B-93AC-DD6F9E9B6E82}&quot;/&gt;&lt;isInvalidForFieldText val=&quot;0&quot;/&gt;&lt;Image&gt;&lt;filename val=&quot;C:\Users\hallorch\AppData\Local\Temp\PR\data\asimages\{430BC711-7F2C-4F5B-93AC-DD6F9E9B6E82}.png&quot;/&gt;&lt;left val=&quot;312&quot;/&gt;&lt;top val=&quot;325&quot;/&gt;&lt;width val=&quot;21&quot;/&gt;&lt;height val=&quot;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  <p:tag name="PPSNARRATION" val="7,2115529959,H:\My Documents\CLASSES\REGULAR\CEO Sign On Token\Recording\SIGNON_REC_012016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llorch\AppData\Local\Temp\PR\data\asimages\{E4C578D2-65F5-4188-8D02-5B32D9DD6403}_7.png&quot;/&gt;&lt;left val=&quot;24&quot;/&gt;&lt;top val=&quot;15&quot;/&gt;&lt;width val=&quot;667&quot;/&gt;&lt;height val=&quot;10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  <p:tag name="PPSNARRATION" val="8,2115529959,H:\My Documents\CLASSES\REGULAR\CEO Sign On Token\Recording\SIGNON_REC_012016_pptx\Media.ppcx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llorch\AppData\Local\Temp\PR\data\asimages\{25A9FD36-0A98-478A-B002-D3917E2F28A0}_8.png&quot;/&gt;&lt;left val=&quot;24&quot;/&gt;&lt;top val=&quot;15&quot;/&gt;&lt;width val=&quot;688&quot;/&gt;&lt;height val=&quot;101&quot;/&gt;&lt;hasText val=&quot;1&quot;/&gt;&lt;/Image&gt;&lt;/ThreeDShapeInfo&gt;"/>
  <p:tag name="PRESENTER_SHAPETEXTINFO" val="&lt;ShapeTextInfo&gt;&lt;TableIndex row=&quot;-1&quot; col=&quot;-1&quot;&gt;&lt;linesCount val=&quot;2&quot;/&gt;&lt;lineCharCount val=&quot;41&quot;/&gt;&lt;lineCharCount val=&quot;6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645AD2-52F6-47EE-8D04-331912FA823E}&quot;/&gt;&lt;isInvalidForFieldText val=&quot;1&quot;/&gt;&lt;Image&gt;&lt;filename val=&quot;C:\Users\hallorch\AppData\Local\Temp\PR\data\asimages\{0B645AD2-52F6-47EE-8D04-331912FA823E}_8_S.png&quot;/&gt;&lt;left val=&quot;79&quot;/&gt;&lt;top val=&quot;372&quot;/&gt;&lt;width val=&quot;329&quot;/&gt;&lt;height val=&quot;127&quot;/&gt;&lt;hasText val=&quot;0&quot;/&gt;&lt;/Image&gt;&lt;Image&gt;&lt;filename val=&quot;C:\Users\hallorch\AppData\Local\Temp\PR\data\asimages\{0B645AD2-52F6-47EE-8D04-331912FA823E}_8_T.png&quot;/&gt;&lt;left val=&quot;80&quot;/&gt;&lt;top val=&quot;373&quot;/&gt;&lt;width val=&quot;327&quot;/&gt;&lt;height val=&quot;12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WFB_Template">
  <a:themeElements>
    <a:clrScheme name="">
      <a:dk1>
        <a:srgbClr val="000000"/>
      </a:dk1>
      <a:lt1>
        <a:srgbClr val="FFFFFF"/>
      </a:lt1>
      <a:dk2>
        <a:srgbClr val="D4002F"/>
      </a:dk2>
      <a:lt2>
        <a:srgbClr val="8E9091"/>
      </a:lt2>
      <a:accent1>
        <a:srgbClr val="688FCF"/>
      </a:accent1>
      <a:accent2>
        <a:srgbClr val="F25316"/>
      </a:accent2>
      <a:accent3>
        <a:srgbClr val="FFFFFF"/>
      </a:accent3>
      <a:accent4>
        <a:srgbClr val="000000"/>
      </a:accent4>
      <a:accent5>
        <a:srgbClr val="B9C6E4"/>
      </a:accent5>
      <a:accent6>
        <a:srgbClr val="DB4A13"/>
      </a:accent6>
      <a:hlink>
        <a:srgbClr val="739600"/>
      </a:hlink>
      <a:folHlink>
        <a:srgbClr val="F28B13"/>
      </a:folHlink>
    </a:clrScheme>
    <a:fontScheme name="WFB_Template">
      <a:majorFont>
        <a:latin typeface="Georgia"/>
        <a:ea typeface="MS PGothic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lnDef>
  </a:objectDefaults>
  <a:extraClrSchemeLst>
    <a:extraClrScheme>
      <a:clrScheme name="WFB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3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7046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4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F28B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5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A99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6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8D6B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FB_Template">
  <a:themeElements>
    <a:clrScheme name="">
      <a:dk1>
        <a:srgbClr val="000000"/>
      </a:dk1>
      <a:lt1>
        <a:srgbClr val="FFFFFF"/>
      </a:lt1>
      <a:dk2>
        <a:srgbClr val="D4002F"/>
      </a:dk2>
      <a:lt2>
        <a:srgbClr val="8E9091"/>
      </a:lt2>
      <a:accent1>
        <a:srgbClr val="688FCF"/>
      </a:accent1>
      <a:accent2>
        <a:srgbClr val="F25316"/>
      </a:accent2>
      <a:accent3>
        <a:srgbClr val="FFFFFF"/>
      </a:accent3>
      <a:accent4>
        <a:srgbClr val="000000"/>
      </a:accent4>
      <a:accent5>
        <a:srgbClr val="B9C6E4"/>
      </a:accent5>
      <a:accent6>
        <a:srgbClr val="DB4A13"/>
      </a:accent6>
      <a:hlink>
        <a:srgbClr val="739600"/>
      </a:hlink>
      <a:folHlink>
        <a:srgbClr val="F28B13"/>
      </a:folHlink>
    </a:clrScheme>
    <a:fontScheme name="WFB_Template">
      <a:majorFont>
        <a:latin typeface="Georgia"/>
        <a:ea typeface="MS PGothic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lnDef>
  </a:objectDefaults>
  <a:extraClrSchemeLst>
    <a:extraClrScheme>
      <a:clrScheme name="WFB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3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7046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4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F28B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5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A99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6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8D6B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WFB_Template">
  <a:themeElements>
    <a:clrScheme name="">
      <a:dk1>
        <a:srgbClr val="000000"/>
      </a:dk1>
      <a:lt1>
        <a:srgbClr val="FFFFFF"/>
      </a:lt1>
      <a:dk2>
        <a:srgbClr val="D4002F"/>
      </a:dk2>
      <a:lt2>
        <a:srgbClr val="8E9091"/>
      </a:lt2>
      <a:accent1>
        <a:srgbClr val="688FCF"/>
      </a:accent1>
      <a:accent2>
        <a:srgbClr val="F25316"/>
      </a:accent2>
      <a:accent3>
        <a:srgbClr val="FFFFFF"/>
      </a:accent3>
      <a:accent4>
        <a:srgbClr val="000000"/>
      </a:accent4>
      <a:accent5>
        <a:srgbClr val="B9C6E4"/>
      </a:accent5>
      <a:accent6>
        <a:srgbClr val="DB4A13"/>
      </a:accent6>
      <a:hlink>
        <a:srgbClr val="739600"/>
      </a:hlink>
      <a:folHlink>
        <a:srgbClr val="F28B13"/>
      </a:folHlink>
    </a:clrScheme>
    <a:fontScheme name="WFB_Template">
      <a:majorFont>
        <a:latin typeface="Georgia"/>
        <a:ea typeface="MS PGothic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lnDef>
  </a:objectDefaults>
  <a:extraClrSchemeLst>
    <a:extraClrScheme>
      <a:clrScheme name="WFB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3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7046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4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F28B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5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A99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6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8D6B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WFB_Template">
  <a:themeElements>
    <a:clrScheme name="">
      <a:dk1>
        <a:srgbClr val="000000"/>
      </a:dk1>
      <a:lt1>
        <a:srgbClr val="FFFFFF"/>
      </a:lt1>
      <a:dk2>
        <a:srgbClr val="D4002F"/>
      </a:dk2>
      <a:lt2>
        <a:srgbClr val="8E9091"/>
      </a:lt2>
      <a:accent1>
        <a:srgbClr val="688FCF"/>
      </a:accent1>
      <a:accent2>
        <a:srgbClr val="F25316"/>
      </a:accent2>
      <a:accent3>
        <a:srgbClr val="FFFFFF"/>
      </a:accent3>
      <a:accent4>
        <a:srgbClr val="000000"/>
      </a:accent4>
      <a:accent5>
        <a:srgbClr val="B9C6E4"/>
      </a:accent5>
      <a:accent6>
        <a:srgbClr val="DB4A13"/>
      </a:accent6>
      <a:hlink>
        <a:srgbClr val="739600"/>
      </a:hlink>
      <a:folHlink>
        <a:srgbClr val="F28B13"/>
      </a:folHlink>
    </a:clrScheme>
    <a:fontScheme name="WFB_Template">
      <a:majorFont>
        <a:latin typeface="Georgia"/>
        <a:ea typeface="MS PGothic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lnDef>
  </a:objectDefaults>
  <a:extraClrSchemeLst>
    <a:extraClrScheme>
      <a:clrScheme name="WFB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3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7046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4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F28B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5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A99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6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8D6B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rand 2.0 template">
  <a:themeElements>
    <a:clrScheme name="WF Brand 2.0">
      <a:dk1>
        <a:srgbClr val="000000"/>
      </a:dk1>
      <a:lt1>
        <a:srgbClr val="FFFFFF"/>
      </a:lt1>
      <a:dk2>
        <a:srgbClr val="ED8800"/>
      </a:dk2>
      <a:lt2>
        <a:srgbClr val="BB0826"/>
      </a:lt2>
      <a:accent1>
        <a:srgbClr val="ED8800"/>
      </a:accent1>
      <a:accent2>
        <a:srgbClr val="702F8A"/>
      </a:accent2>
      <a:accent3>
        <a:srgbClr val="0095C8"/>
      </a:accent3>
      <a:accent4>
        <a:srgbClr val="46A033"/>
      </a:accent4>
      <a:accent5>
        <a:srgbClr val="AE2573"/>
      </a:accent5>
      <a:accent6>
        <a:srgbClr val="7A6855"/>
      </a:accent6>
      <a:hlink>
        <a:srgbClr val="44464A"/>
      </a:hlink>
      <a:folHlink>
        <a:srgbClr val="D9D9D6"/>
      </a:folHlink>
    </a:clrScheme>
    <a:fontScheme name="Brand 2.0 Fonts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marL="342900" indent="-342900" algn="l" defTabSz="914400" rtl="0" eaLnBrk="1" latinLnBrk="0" hangingPunct="1">
          <a:spcBef>
            <a:spcPts val="800"/>
          </a:spcBef>
          <a:buFont typeface="Wingdings" pitchFamily="2" charset="2"/>
          <a:buChar char="§"/>
          <a:defRPr sz="1400" kern="1200" dirty="0" err="1" smtClean="0">
            <a:solidFill>
              <a:schemeClr val="tx1"/>
            </a:solidFill>
            <a:latin typeface="Verdana" pitchFamily="34" charset="0"/>
            <a:ea typeface="+mn-ea"/>
            <a:cs typeface="+mn-cs"/>
          </a:defRPr>
        </a:defPPr>
      </a:lstStyle>
    </a:txDef>
  </a:objectDefaults>
  <a:extraClrSchemeLst/>
  <a:custClrLst>
    <a:custClr name="Dark Orange">
      <a:srgbClr val="CE4C00"/>
    </a:custClr>
    <a:custClr name="Dark Plum">
      <a:srgbClr val="4D3B65"/>
    </a:custClr>
    <a:custClr name="Dark Teal">
      <a:srgbClr val="00698C"/>
    </a:custClr>
    <a:custClr name="Dark Green">
      <a:srgbClr val="007337"/>
    </a:custClr>
    <a:custClr name="Dark Magenta">
      <a:srgbClr val="821861"/>
    </a:custClr>
    <a:custClr name="Dark Ebony">
      <a:srgbClr val="574537"/>
    </a:custClr>
    <a:custClr name="WF Yellow">
      <a:srgbClr val="FCC60A"/>
    </a:custClr>
    <a:custClr name="WF Gray">
      <a:srgbClr val="8F8F8F"/>
    </a:custClr>
    <a:custClr name="Aqua Blue">
      <a:srgbClr val="44464A"/>
    </a:custClr>
    <a:custClr name="Khaki">
      <a:srgbClr val="BFC0BE"/>
    </a:custClr>
    <a:custClr name="Stone">
      <a:srgbClr val="D7D3C7"/>
    </a:custClr>
    <a:custClr name="Breeze">
      <a:srgbClr val="DADBBF"/>
    </a:custClr>
  </a:custClrLst>
</a:theme>
</file>

<file path=ppt/theme/theme6.xml><?xml version="1.0" encoding="utf-8"?>
<a:theme xmlns:a="http://schemas.openxmlformats.org/drawingml/2006/main" name="6_WFB_Template">
  <a:themeElements>
    <a:clrScheme name="">
      <a:dk1>
        <a:srgbClr val="000000"/>
      </a:dk1>
      <a:lt1>
        <a:srgbClr val="FFFFFF"/>
      </a:lt1>
      <a:dk2>
        <a:srgbClr val="D4002F"/>
      </a:dk2>
      <a:lt2>
        <a:srgbClr val="8E9091"/>
      </a:lt2>
      <a:accent1>
        <a:srgbClr val="688FCF"/>
      </a:accent1>
      <a:accent2>
        <a:srgbClr val="F25316"/>
      </a:accent2>
      <a:accent3>
        <a:srgbClr val="FFFFFF"/>
      </a:accent3>
      <a:accent4>
        <a:srgbClr val="000000"/>
      </a:accent4>
      <a:accent5>
        <a:srgbClr val="B9C6E4"/>
      </a:accent5>
      <a:accent6>
        <a:srgbClr val="DB4A13"/>
      </a:accent6>
      <a:hlink>
        <a:srgbClr val="739600"/>
      </a:hlink>
      <a:folHlink>
        <a:srgbClr val="F28B13"/>
      </a:folHlink>
    </a:clrScheme>
    <a:fontScheme name="WFB_Template">
      <a:majorFont>
        <a:latin typeface="Georgia"/>
        <a:ea typeface="MS PGothic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lnDef>
  </a:objectDefaults>
  <a:extraClrSchemeLst>
    <a:extraClrScheme>
      <a:clrScheme name="WFB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3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7046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4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F28B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5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A99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6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8D6B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rand 2.0 template">
  <a:themeElements>
    <a:clrScheme name="WF Brand 2.0">
      <a:dk1>
        <a:srgbClr val="000000"/>
      </a:dk1>
      <a:lt1>
        <a:srgbClr val="FFFFFF"/>
      </a:lt1>
      <a:dk2>
        <a:srgbClr val="ED8800"/>
      </a:dk2>
      <a:lt2>
        <a:srgbClr val="BB0826"/>
      </a:lt2>
      <a:accent1>
        <a:srgbClr val="ED8800"/>
      </a:accent1>
      <a:accent2>
        <a:srgbClr val="702F8A"/>
      </a:accent2>
      <a:accent3>
        <a:srgbClr val="0095C8"/>
      </a:accent3>
      <a:accent4>
        <a:srgbClr val="46A033"/>
      </a:accent4>
      <a:accent5>
        <a:srgbClr val="AE2573"/>
      </a:accent5>
      <a:accent6>
        <a:srgbClr val="7A6855"/>
      </a:accent6>
      <a:hlink>
        <a:srgbClr val="44464A"/>
      </a:hlink>
      <a:folHlink>
        <a:srgbClr val="D9D9D6"/>
      </a:folHlink>
    </a:clrScheme>
    <a:fontScheme name="Brand 2.0 Fonts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marL="342900" indent="-342900" algn="l" defTabSz="914400" rtl="0" eaLnBrk="1" latinLnBrk="0" hangingPunct="1">
          <a:spcBef>
            <a:spcPts val="800"/>
          </a:spcBef>
          <a:buFont typeface="Wingdings" pitchFamily="2" charset="2"/>
          <a:buChar char="§"/>
          <a:defRPr sz="1400" kern="1200" dirty="0" err="1" smtClean="0">
            <a:solidFill>
              <a:schemeClr val="tx1"/>
            </a:solidFill>
            <a:latin typeface="Verdana" pitchFamily="34" charset="0"/>
            <a:ea typeface="+mn-ea"/>
            <a:cs typeface="+mn-cs"/>
          </a:defRPr>
        </a:defPPr>
      </a:lstStyle>
    </a:txDef>
  </a:objectDefaults>
  <a:extraClrSchemeLst/>
  <a:custClrLst>
    <a:custClr name="Dark Orange">
      <a:srgbClr val="CE4C00"/>
    </a:custClr>
    <a:custClr name="Dark Plum">
      <a:srgbClr val="4D3B65"/>
    </a:custClr>
    <a:custClr name="Dark Teal">
      <a:srgbClr val="00698C"/>
    </a:custClr>
    <a:custClr name="Dark Green">
      <a:srgbClr val="007337"/>
    </a:custClr>
    <a:custClr name="Dark Magenta">
      <a:srgbClr val="821861"/>
    </a:custClr>
    <a:custClr name="Dark Ebony">
      <a:srgbClr val="574537"/>
    </a:custClr>
    <a:custClr name="WF Yellow">
      <a:srgbClr val="FCC60A"/>
    </a:custClr>
    <a:custClr name="WF Gray">
      <a:srgbClr val="8F8F8F"/>
    </a:custClr>
    <a:custClr name="Aqua Blue">
      <a:srgbClr val="44464A"/>
    </a:custClr>
    <a:custClr name="Khaki">
      <a:srgbClr val="BFC0BE"/>
    </a:custClr>
    <a:custClr name="Stone">
      <a:srgbClr val="D7D3C7"/>
    </a:custClr>
    <a:custClr name="Breeze">
      <a:srgbClr val="DADBBF"/>
    </a:custClr>
  </a:custClr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F492003F85644A9A91A2DDFBB624A" ma:contentTypeVersion="0" ma:contentTypeDescription="Create a new document." ma:contentTypeScope="" ma:versionID="7678ece2b83696007861834864b689d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77D296-2B4D-46FD-B81D-A92471180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6394F-70C7-4EE1-8FC6-D6238447AF34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64F07C-30CB-4FFA-B594-340B125AB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WFB_corp_Final_1</Template>
  <TotalTime>6942</TotalTime>
  <Words>1082</Words>
  <Application>Microsoft Office PowerPoint</Application>
  <PresentationFormat>On-screen Show (4:3)</PresentationFormat>
  <Paragraphs>158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Georgia</vt:lpstr>
      <vt:lpstr>Times New Roman</vt:lpstr>
      <vt:lpstr>Verdana</vt:lpstr>
      <vt:lpstr>Wingdings</vt:lpstr>
      <vt:lpstr>ヒラギノ角ゴ Pro W3</vt:lpstr>
      <vt:lpstr>WFB_Template</vt:lpstr>
      <vt:lpstr>1_WFB_Template</vt:lpstr>
      <vt:lpstr>3_WFB_Template</vt:lpstr>
      <vt:lpstr>5_WFB_Template</vt:lpstr>
      <vt:lpstr>Brand 2.0 template</vt:lpstr>
      <vt:lpstr>6_WFB_Template</vt:lpstr>
      <vt:lpstr>1_Brand 2.0 template</vt:lpstr>
      <vt:lpstr>Commercial Card  Expense Reporting (CCER) The Trustees of Roanoke College</vt:lpstr>
      <vt:lpstr>Commercial Card Expense Reporting (CCER)</vt:lpstr>
      <vt:lpstr>To get started After receiving your card…</vt:lpstr>
      <vt:lpstr>Chip and PIN Card Information</vt:lpstr>
      <vt:lpstr>New User Sign On  Sequence of steps</vt:lpstr>
      <vt:lpstr>Wells Fargo home page wellsfargo.com</vt:lpstr>
      <vt:lpstr>CEO portal sign-on website https://wellsoffice.wellsfargo.com </vt:lpstr>
      <vt:lpstr>Change your password</vt:lpstr>
      <vt:lpstr>Set up your secret questions</vt:lpstr>
      <vt:lpstr>Read and accept the CEO Terms of Use </vt:lpstr>
      <vt:lpstr>Confirm your profile Contact Information Enter your email and phone information; Save, then Continue…</vt:lpstr>
      <vt:lpstr>PowerPoint Presentation</vt:lpstr>
      <vt:lpstr>CEO home page</vt:lpstr>
      <vt:lpstr>PowerPoint Presentation</vt:lpstr>
      <vt:lpstr>3D Secure – Verified by Visa /  MasterCard SecureCode</vt:lpstr>
      <vt:lpstr>Cardholder Responsibility</vt:lpstr>
      <vt:lpstr>Contact information</vt:lpstr>
      <vt:lpstr>Thank you!</vt:lpstr>
    </vt:vector>
  </TitlesOfParts>
  <Company>Wells Fargo &amp;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Card Expense Reporting (CCER)</dc:title>
  <dc:creator>Jimmy Hahn</dc:creator>
  <cp:lastModifiedBy>Douglas, Kristen</cp:lastModifiedBy>
  <cp:revision>161</cp:revision>
  <dcterms:created xsi:type="dcterms:W3CDTF">2009-05-22T18:39:28Z</dcterms:created>
  <dcterms:modified xsi:type="dcterms:W3CDTF">2016-06-20T15:04:34Z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0x010100868F492003F85644A9A91A2DDFBB624A</vt:lpwstr>
  </property>
</Properties>
</file>