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4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44"/>
  </p:handoutMasterIdLst>
  <p:sldIdLst>
    <p:sldId id="256" r:id="rId2"/>
    <p:sldId id="287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9" r:id="rId15"/>
    <p:sldId id="268" r:id="rId16"/>
    <p:sldId id="270" r:id="rId17"/>
    <p:sldId id="271" r:id="rId18"/>
    <p:sldId id="272" r:id="rId19"/>
    <p:sldId id="273" r:id="rId20"/>
    <p:sldId id="274" r:id="rId21"/>
    <p:sldId id="275" r:id="rId22"/>
    <p:sldId id="295" r:id="rId23"/>
    <p:sldId id="276" r:id="rId24"/>
    <p:sldId id="277" r:id="rId25"/>
    <p:sldId id="280" r:id="rId26"/>
    <p:sldId id="278" r:id="rId27"/>
    <p:sldId id="279" r:id="rId28"/>
    <p:sldId id="281" r:id="rId29"/>
    <p:sldId id="282" r:id="rId30"/>
    <p:sldId id="283" r:id="rId31"/>
    <p:sldId id="284" r:id="rId32"/>
    <p:sldId id="286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6" r:id="rId41"/>
    <p:sldId id="297" r:id="rId42"/>
    <p:sldId id="298" r:id="rId4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C174DD3-14C0-4E07-997B-D9D011446CFB}" type="datetimeFigureOut">
              <a:rPr lang="en-US" smtClean="0"/>
              <a:pPr/>
              <a:t>6/21/2010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6AD64A-A1F5-4288-AE85-768BBE4479C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ounded Rectangle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0" name="Subtitle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699CB88-5E1A-4FAC-892A-60949ACB1F6F}" type="datetimeFigureOut">
              <a:rPr lang="en-US" smtClean="0"/>
              <a:pPr/>
              <a:t>6/21/2010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1974DF9-AD47-4691-BA21-BBFCE3637A9A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699CB88-5E1A-4FAC-892A-60949ACB1F6F}" type="datetimeFigureOut">
              <a:rPr lang="en-US" smtClean="0"/>
              <a:pPr/>
              <a:t>6/21/2010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1974DF9-AD47-4691-BA21-BBFCE3637A9A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699CB88-5E1A-4FAC-892A-60949ACB1F6F}" type="datetimeFigureOut">
              <a:rPr lang="en-US" smtClean="0"/>
              <a:pPr/>
              <a:t>6/21/2010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1974DF9-AD47-4691-BA21-BBFCE3637A9A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699CB88-5E1A-4FAC-892A-60949ACB1F6F}" type="datetimeFigureOut">
              <a:rPr lang="en-US" smtClean="0"/>
              <a:pPr/>
              <a:t>6/21/2010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1974DF9-AD47-4691-BA21-BBFCE3637A9A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ed Rectangle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699CB88-5E1A-4FAC-892A-60949ACB1F6F}" type="datetimeFigureOut">
              <a:rPr lang="en-US" smtClean="0"/>
              <a:pPr/>
              <a:t>6/21/2010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1974DF9-AD47-4691-BA21-BBFCE3637A9A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699CB88-5E1A-4FAC-892A-60949ACB1F6F}" type="datetimeFigureOut">
              <a:rPr lang="en-US" smtClean="0"/>
              <a:pPr/>
              <a:t>6/21/2010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1974DF9-AD47-4691-BA21-BBFCE3637A9A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699CB88-5E1A-4FAC-892A-60949ACB1F6F}" type="datetimeFigureOut">
              <a:rPr lang="en-US" smtClean="0"/>
              <a:pPr/>
              <a:t>6/21/2010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1974DF9-AD47-4691-BA21-BBFCE3637A9A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699CB88-5E1A-4FAC-892A-60949ACB1F6F}" type="datetimeFigureOut">
              <a:rPr lang="en-US" smtClean="0"/>
              <a:pPr/>
              <a:t>6/21/2010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1974DF9-AD47-4691-BA21-BBFCE3637A9A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699CB88-5E1A-4FAC-892A-60949ACB1F6F}" type="datetimeFigureOut">
              <a:rPr lang="en-US" smtClean="0"/>
              <a:pPr/>
              <a:t>6/21/2010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1974DF9-AD47-4691-BA21-BBFCE3637A9A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699CB88-5E1A-4FAC-892A-60949ACB1F6F}" type="datetimeFigureOut">
              <a:rPr lang="en-US" smtClean="0"/>
              <a:pPr/>
              <a:t>6/21/2010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1974DF9-AD47-4691-BA21-BBFCE3637A9A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 Single Corner Rectangle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699CB88-5E1A-4FAC-892A-60949ACB1F6F}" type="datetimeFigureOut">
              <a:rPr lang="en-US" smtClean="0"/>
              <a:pPr/>
              <a:t>6/21/2010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1974DF9-AD47-4691-BA21-BBFCE3637A9A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ounded Rectangle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Title Placeholder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C699CB88-5E1A-4FAC-892A-60949ACB1F6F}" type="datetimeFigureOut">
              <a:rPr lang="en-US" smtClean="0"/>
              <a:pPr/>
              <a:t>6/21/2010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kumimoji="0"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91974DF9-AD47-4691-BA21-BBFCE3637A9A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rgbClr val="0070C0"/>
                </a:solidFill>
                <a:effectLst/>
              </a:rPr>
              <a:t>Small Group Projects</a:t>
            </a:r>
            <a:endParaRPr lang="en-US" dirty="0">
              <a:solidFill>
                <a:srgbClr val="0070C0"/>
              </a:solidFill>
              <a:effectLst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70C0"/>
                </a:solidFill>
              </a:rPr>
              <a:t>Learning to Speak</a:t>
            </a:r>
          </a:p>
          <a:p>
            <a:r>
              <a:rPr lang="en-US" b="1" dirty="0" smtClean="0">
                <a:solidFill>
                  <a:srgbClr val="0070C0"/>
                </a:solidFill>
              </a:rPr>
              <a:t>Speaking to Learn</a:t>
            </a:r>
            <a:endParaRPr lang="en-US" b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rgbClr val="0070C0"/>
                </a:solidFill>
                <a:effectLst/>
              </a:rPr>
              <a:t>An Effective Atmosphere</a:t>
            </a:r>
            <a:endParaRPr lang="en-US" dirty="0">
              <a:solidFill>
                <a:srgbClr val="0070C0"/>
              </a:solidFill>
              <a:effectLst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rgbClr val="0070C0"/>
                </a:solidFill>
                <a:effectLst/>
              </a:rPr>
              <a:t>Small Group Communication Skills</a:t>
            </a:r>
            <a:endParaRPr lang="en-US" dirty="0">
              <a:solidFill>
                <a:srgbClr val="0070C0"/>
              </a:solidFill>
              <a:effectLst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70C0"/>
                </a:solidFill>
              </a:rPr>
              <a:t>Small Group Communication Skills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en-US" dirty="0" smtClean="0">
                <a:solidFill>
                  <a:srgbClr val="0070C0"/>
                </a:solidFill>
              </a:rPr>
              <a:t>Definitions</a:t>
            </a:r>
          </a:p>
          <a:p>
            <a:pPr>
              <a:buNone/>
            </a:pPr>
            <a:r>
              <a:rPr lang="en-US" dirty="0" smtClean="0">
                <a:solidFill>
                  <a:srgbClr val="0070C0"/>
                </a:solidFill>
              </a:rPr>
              <a:t>-3-30 people (depends on function)</a:t>
            </a:r>
          </a:p>
          <a:p>
            <a:pPr>
              <a:buNone/>
            </a:pPr>
            <a:r>
              <a:rPr lang="en-US" dirty="0" smtClean="0">
                <a:solidFill>
                  <a:srgbClr val="0070C0"/>
                </a:solidFill>
              </a:rPr>
              <a:t>-Share a common task</a:t>
            </a:r>
          </a:p>
          <a:p>
            <a:pPr>
              <a:buNone/>
            </a:pPr>
            <a:r>
              <a:rPr lang="en-US" dirty="0" smtClean="0">
                <a:solidFill>
                  <a:srgbClr val="0070C0"/>
                </a:solidFill>
              </a:rPr>
              <a:t>-Communicate face to face</a:t>
            </a:r>
          </a:p>
          <a:p>
            <a:pPr>
              <a:buNone/>
            </a:pPr>
            <a:r>
              <a:rPr lang="en-US" dirty="0" smtClean="0">
                <a:solidFill>
                  <a:srgbClr val="0070C0"/>
                </a:solidFill>
              </a:rPr>
              <a:t>-Interact with and influence one another</a:t>
            </a:r>
          </a:p>
          <a:p>
            <a:pPr>
              <a:buNone/>
            </a:pPr>
            <a:r>
              <a:rPr lang="en-US" dirty="0" smtClean="0">
                <a:solidFill>
                  <a:srgbClr val="0070C0"/>
                </a:solidFill>
              </a:rPr>
              <a:t>-Membership may be assigned or self-selected</a:t>
            </a:r>
          </a:p>
          <a:p>
            <a:pPr>
              <a:buNone/>
            </a:pPr>
            <a:endParaRPr lang="en-US" dirty="0" smtClean="0">
              <a:solidFill>
                <a:srgbClr val="0070C0"/>
              </a:solidFill>
            </a:endParaRPr>
          </a:p>
          <a:p>
            <a:pPr>
              <a:buNone/>
            </a:pPr>
            <a:endParaRPr lang="en-US" dirty="0" smtClean="0">
              <a:solidFill>
                <a:srgbClr val="0070C0"/>
              </a:solidFill>
            </a:endParaRPr>
          </a:p>
          <a:p>
            <a:pPr algn="ctr">
              <a:buNone/>
            </a:pPr>
            <a:endParaRPr lang="en-US" dirty="0">
              <a:solidFill>
                <a:srgbClr val="0070C0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70C0"/>
                </a:solidFill>
                <a:effectLst/>
              </a:rPr>
              <a:t>Small Group Communication Skills</a:t>
            </a:r>
            <a:endParaRPr lang="en-US" dirty="0">
              <a:solidFill>
                <a:srgbClr val="0070C0"/>
              </a:solidFill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en-US" b="1" dirty="0" smtClean="0">
                <a:solidFill>
                  <a:srgbClr val="0070C0"/>
                </a:solidFill>
              </a:rPr>
              <a:t>Small Groups Are Systems</a:t>
            </a:r>
          </a:p>
          <a:p>
            <a:pPr>
              <a:buNone/>
            </a:pPr>
            <a:endParaRPr lang="en-US" dirty="0" smtClean="0">
              <a:solidFill>
                <a:srgbClr val="0070C0"/>
              </a:solidFill>
            </a:endParaRPr>
          </a:p>
          <a:p>
            <a:pPr>
              <a:buNone/>
            </a:pPr>
            <a:r>
              <a:rPr lang="en-US" dirty="0" smtClean="0">
                <a:solidFill>
                  <a:srgbClr val="0070C0"/>
                </a:solidFill>
              </a:rPr>
              <a:t>Members play roles in system</a:t>
            </a:r>
          </a:p>
          <a:p>
            <a:pPr>
              <a:buNone/>
            </a:pPr>
            <a:endParaRPr lang="en-US" dirty="0" smtClean="0">
              <a:solidFill>
                <a:srgbClr val="0070C0"/>
              </a:solidFill>
            </a:endParaRPr>
          </a:p>
          <a:p>
            <a:pPr>
              <a:buNone/>
            </a:pPr>
            <a:r>
              <a:rPr lang="en-US" dirty="0" smtClean="0">
                <a:solidFill>
                  <a:srgbClr val="0070C0"/>
                </a:solidFill>
              </a:rPr>
              <a:t>One member plays many roles</a:t>
            </a:r>
          </a:p>
          <a:p>
            <a:pPr>
              <a:buNone/>
            </a:pPr>
            <a:endParaRPr lang="en-US" dirty="0" smtClean="0">
              <a:solidFill>
                <a:srgbClr val="0070C0"/>
              </a:solidFill>
            </a:endParaRPr>
          </a:p>
          <a:p>
            <a:pPr>
              <a:buNone/>
            </a:pPr>
            <a:r>
              <a:rPr lang="en-US" dirty="0" smtClean="0">
                <a:solidFill>
                  <a:srgbClr val="0070C0"/>
                </a:solidFill>
              </a:rPr>
              <a:t>Roles overlap</a:t>
            </a:r>
          </a:p>
          <a:p>
            <a:pPr algn="ctr">
              <a:buNone/>
            </a:pPr>
            <a:endParaRPr lang="en-US" dirty="0" smtClean="0">
              <a:solidFill>
                <a:srgbClr val="0070C0"/>
              </a:solidFill>
            </a:endParaRPr>
          </a:p>
          <a:p>
            <a:pPr>
              <a:buNone/>
            </a:pPr>
            <a:endParaRPr lang="en-US" dirty="0" smtClean="0">
              <a:solidFill>
                <a:srgbClr val="0070C0"/>
              </a:solidFill>
            </a:endParaRPr>
          </a:p>
          <a:p>
            <a:pPr>
              <a:buNone/>
            </a:pPr>
            <a:endParaRPr lang="en-US" dirty="0">
              <a:solidFill>
                <a:srgbClr val="0070C0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70C0"/>
                </a:solidFill>
                <a:effectLst/>
              </a:rPr>
              <a:t>Small Group Communication Skills</a:t>
            </a:r>
            <a:endParaRPr lang="en-US" dirty="0">
              <a:solidFill>
                <a:srgbClr val="0070C0"/>
              </a:solidFill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en-US" b="1" dirty="0" smtClean="0">
                <a:solidFill>
                  <a:srgbClr val="0070C0"/>
                </a:solidFill>
              </a:rPr>
              <a:t>Small Groups Are Systems</a:t>
            </a:r>
          </a:p>
          <a:p>
            <a:pPr algn="ctr">
              <a:buNone/>
            </a:pPr>
            <a:endParaRPr lang="en-US" dirty="0" smtClean="0">
              <a:solidFill>
                <a:srgbClr val="0070C0"/>
              </a:solidFill>
            </a:endParaRPr>
          </a:p>
          <a:p>
            <a:pPr>
              <a:buNone/>
            </a:pPr>
            <a:r>
              <a:rPr lang="en-US" dirty="0" smtClean="0">
                <a:solidFill>
                  <a:srgbClr val="0070C0"/>
                </a:solidFill>
              </a:rPr>
              <a:t>Formal/Informal</a:t>
            </a:r>
          </a:p>
          <a:p>
            <a:pPr>
              <a:buNone/>
            </a:pPr>
            <a:endParaRPr lang="en-US" dirty="0" smtClean="0">
              <a:solidFill>
                <a:srgbClr val="0070C0"/>
              </a:solidFill>
            </a:endParaRPr>
          </a:p>
          <a:p>
            <a:pPr>
              <a:buNone/>
            </a:pPr>
            <a:r>
              <a:rPr lang="en-US" dirty="0" smtClean="0">
                <a:solidFill>
                  <a:srgbClr val="0070C0"/>
                </a:solidFill>
              </a:rPr>
              <a:t>Task/Maintenance/Procedure</a:t>
            </a:r>
          </a:p>
          <a:p>
            <a:pPr>
              <a:buNone/>
            </a:pPr>
            <a:endParaRPr lang="en-US" dirty="0" smtClean="0">
              <a:solidFill>
                <a:srgbClr val="0070C0"/>
              </a:solidFill>
            </a:endParaRPr>
          </a:p>
          <a:p>
            <a:pPr>
              <a:buNone/>
            </a:pPr>
            <a:endParaRPr lang="en-US" dirty="0">
              <a:solidFill>
                <a:srgbClr val="0070C0"/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70C0"/>
                </a:solidFill>
              </a:rPr>
              <a:t>Small Group Communications Skills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en-US" dirty="0" smtClean="0">
                <a:solidFill>
                  <a:srgbClr val="0070C0"/>
                </a:solidFill>
              </a:rPr>
              <a:t>Task Roles</a:t>
            </a:r>
          </a:p>
          <a:p>
            <a:pPr>
              <a:buNone/>
            </a:pPr>
            <a:r>
              <a:rPr lang="en-US" dirty="0" smtClean="0">
                <a:solidFill>
                  <a:srgbClr val="0070C0"/>
                </a:solidFill>
              </a:rPr>
              <a:t>Record</a:t>
            </a:r>
          </a:p>
          <a:p>
            <a:pPr>
              <a:buNone/>
            </a:pPr>
            <a:r>
              <a:rPr lang="en-US" dirty="0" smtClean="0">
                <a:solidFill>
                  <a:srgbClr val="0070C0"/>
                </a:solidFill>
              </a:rPr>
              <a:t>Report</a:t>
            </a:r>
          </a:p>
          <a:p>
            <a:pPr>
              <a:buNone/>
            </a:pPr>
            <a:r>
              <a:rPr lang="en-US" dirty="0" smtClean="0">
                <a:solidFill>
                  <a:srgbClr val="0070C0"/>
                </a:solidFill>
              </a:rPr>
              <a:t>Research</a:t>
            </a:r>
          </a:p>
          <a:p>
            <a:pPr>
              <a:buNone/>
            </a:pPr>
            <a:r>
              <a:rPr lang="en-US" dirty="0" smtClean="0">
                <a:solidFill>
                  <a:srgbClr val="0070C0"/>
                </a:solidFill>
              </a:rPr>
              <a:t>Clarify</a:t>
            </a:r>
          </a:p>
          <a:p>
            <a:pPr>
              <a:buNone/>
            </a:pPr>
            <a:r>
              <a:rPr lang="en-US" dirty="0" smtClean="0">
                <a:solidFill>
                  <a:srgbClr val="0070C0"/>
                </a:solidFill>
              </a:rPr>
              <a:t>Initiate</a:t>
            </a:r>
          </a:p>
          <a:p>
            <a:pPr>
              <a:buNone/>
            </a:pPr>
            <a:r>
              <a:rPr lang="en-US" dirty="0" smtClean="0">
                <a:solidFill>
                  <a:srgbClr val="0070C0"/>
                </a:solidFill>
              </a:rPr>
              <a:t>Coordinate</a:t>
            </a:r>
          </a:p>
          <a:p>
            <a:pPr>
              <a:buNone/>
            </a:pPr>
            <a:r>
              <a:rPr lang="en-US" dirty="0" smtClean="0">
                <a:solidFill>
                  <a:srgbClr val="0070C0"/>
                </a:solidFill>
              </a:rPr>
              <a:t>Devil’s Advocate</a:t>
            </a:r>
          </a:p>
          <a:p>
            <a:pPr>
              <a:buNone/>
            </a:pPr>
            <a:r>
              <a:rPr lang="en-US" dirty="0" smtClean="0">
                <a:solidFill>
                  <a:srgbClr val="0070C0"/>
                </a:solidFill>
              </a:rPr>
              <a:t>Task Specific Roles</a:t>
            </a:r>
          </a:p>
          <a:p>
            <a:pPr>
              <a:buNone/>
            </a:pPr>
            <a:endParaRPr lang="en-US" dirty="0" smtClean="0">
              <a:solidFill>
                <a:srgbClr val="0070C0"/>
              </a:solidFill>
            </a:endParaRPr>
          </a:p>
          <a:p>
            <a:pPr>
              <a:buNone/>
            </a:pPr>
            <a:endParaRPr lang="en-US" dirty="0">
              <a:solidFill>
                <a:srgbClr val="0070C0"/>
              </a:solidFill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70C0"/>
                </a:solidFill>
                <a:effectLst/>
              </a:rPr>
              <a:t>Small Group Communication Skills</a:t>
            </a:r>
            <a:endParaRPr lang="en-US" dirty="0">
              <a:solidFill>
                <a:srgbClr val="0070C0"/>
              </a:solidFill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en-US" b="1" dirty="0" smtClean="0">
                <a:solidFill>
                  <a:srgbClr val="0070C0"/>
                </a:solidFill>
              </a:rPr>
              <a:t>Maintenance Roles</a:t>
            </a:r>
          </a:p>
          <a:p>
            <a:pPr>
              <a:buNone/>
            </a:pPr>
            <a:endParaRPr lang="en-US" dirty="0" smtClean="0">
              <a:solidFill>
                <a:srgbClr val="0070C0"/>
              </a:solidFill>
            </a:endParaRPr>
          </a:p>
          <a:p>
            <a:pPr>
              <a:buNone/>
            </a:pPr>
            <a:r>
              <a:rPr lang="en-US" dirty="0" smtClean="0">
                <a:solidFill>
                  <a:srgbClr val="0070C0"/>
                </a:solidFill>
              </a:rPr>
              <a:t>Support/Encourage</a:t>
            </a:r>
          </a:p>
          <a:p>
            <a:pPr>
              <a:buNone/>
            </a:pPr>
            <a:r>
              <a:rPr lang="en-US" dirty="0" smtClean="0">
                <a:solidFill>
                  <a:srgbClr val="0070C0"/>
                </a:solidFill>
              </a:rPr>
              <a:t>Relieve tension</a:t>
            </a:r>
          </a:p>
          <a:p>
            <a:pPr>
              <a:buNone/>
            </a:pPr>
            <a:r>
              <a:rPr lang="en-US" dirty="0" smtClean="0">
                <a:solidFill>
                  <a:srgbClr val="0070C0"/>
                </a:solidFill>
              </a:rPr>
              <a:t>Expedite communication</a:t>
            </a:r>
          </a:p>
          <a:p>
            <a:pPr>
              <a:buNone/>
            </a:pPr>
            <a:r>
              <a:rPr lang="en-US" dirty="0" smtClean="0">
                <a:solidFill>
                  <a:srgbClr val="0070C0"/>
                </a:solidFill>
              </a:rPr>
              <a:t>Monitor and manage conflicts</a:t>
            </a:r>
            <a:endParaRPr lang="en-US" dirty="0">
              <a:solidFill>
                <a:srgbClr val="0070C0"/>
              </a:solidFill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70C0"/>
                </a:solidFill>
                <a:effectLst/>
              </a:rPr>
              <a:t>Small Group Communication Skills</a:t>
            </a:r>
            <a:endParaRPr lang="en-US" dirty="0">
              <a:solidFill>
                <a:srgbClr val="0070C0"/>
              </a:solidFill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en-US" b="1" dirty="0" smtClean="0">
                <a:solidFill>
                  <a:srgbClr val="0070C0"/>
                </a:solidFill>
              </a:rPr>
              <a:t>Procedural Roles</a:t>
            </a:r>
          </a:p>
          <a:p>
            <a:pPr>
              <a:buNone/>
            </a:pPr>
            <a:endParaRPr lang="en-US" dirty="0" smtClean="0">
              <a:solidFill>
                <a:srgbClr val="0070C0"/>
              </a:solidFill>
            </a:endParaRPr>
          </a:p>
          <a:p>
            <a:pPr>
              <a:buNone/>
            </a:pPr>
            <a:r>
              <a:rPr lang="en-US" dirty="0" smtClean="0">
                <a:solidFill>
                  <a:srgbClr val="0070C0"/>
                </a:solidFill>
              </a:rPr>
              <a:t>Arrange/Call meetings</a:t>
            </a:r>
          </a:p>
          <a:p>
            <a:pPr>
              <a:buNone/>
            </a:pPr>
            <a:r>
              <a:rPr lang="en-US" dirty="0" smtClean="0">
                <a:solidFill>
                  <a:srgbClr val="0070C0"/>
                </a:solidFill>
              </a:rPr>
              <a:t>Communicate with members</a:t>
            </a:r>
          </a:p>
          <a:p>
            <a:pPr>
              <a:buNone/>
            </a:pPr>
            <a:r>
              <a:rPr lang="en-US" dirty="0" smtClean="0">
                <a:solidFill>
                  <a:srgbClr val="0070C0"/>
                </a:solidFill>
              </a:rPr>
              <a:t>Provide copies</a:t>
            </a:r>
          </a:p>
          <a:p>
            <a:pPr>
              <a:buNone/>
            </a:pPr>
            <a:r>
              <a:rPr lang="en-US" dirty="0" smtClean="0">
                <a:solidFill>
                  <a:srgbClr val="0070C0"/>
                </a:solidFill>
              </a:rPr>
              <a:t>Arrange space</a:t>
            </a:r>
          </a:p>
          <a:p>
            <a:pPr>
              <a:buNone/>
            </a:pPr>
            <a:r>
              <a:rPr lang="en-US" dirty="0" smtClean="0">
                <a:solidFill>
                  <a:srgbClr val="0070C0"/>
                </a:solidFill>
              </a:rPr>
              <a:t>Create/Monitor agenda</a:t>
            </a:r>
          </a:p>
          <a:p>
            <a:pPr>
              <a:buNone/>
            </a:pPr>
            <a:r>
              <a:rPr lang="en-US" dirty="0" smtClean="0">
                <a:solidFill>
                  <a:srgbClr val="0070C0"/>
                </a:solidFill>
              </a:rPr>
              <a:t>Create/Monitor member and group tasks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70C0"/>
                </a:solidFill>
                <a:effectLst/>
              </a:rPr>
              <a:t>Small Group Communication Skills</a:t>
            </a:r>
            <a:endParaRPr lang="en-US" dirty="0">
              <a:solidFill>
                <a:srgbClr val="0070C0"/>
              </a:solidFill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en-US" b="1" dirty="0" smtClean="0">
                <a:solidFill>
                  <a:srgbClr val="0070C0"/>
                </a:solidFill>
              </a:rPr>
              <a:t>Dysfunctional Roles</a:t>
            </a:r>
          </a:p>
          <a:p>
            <a:pPr algn="ctr">
              <a:buNone/>
            </a:pPr>
            <a:endParaRPr lang="en-US" b="1" dirty="0" smtClean="0">
              <a:solidFill>
                <a:srgbClr val="0070C0"/>
              </a:solidFill>
            </a:endParaRPr>
          </a:p>
          <a:p>
            <a:pPr>
              <a:buNone/>
            </a:pPr>
            <a:r>
              <a:rPr lang="en-US" dirty="0" smtClean="0">
                <a:solidFill>
                  <a:srgbClr val="0070C0"/>
                </a:solidFill>
              </a:rPr>
              <a:t>Controller</a:t>
            </a:r>
          </a:p>
          <a:p>
            <a:pPr>
              <a:buNone/>
            </a:pPr>
            <a:r>
              <a:rPr lang="en-US" dirty="0" smtClean="0">
                <a:solidFill>
                  <a:srgbClr val="0070C0"/>
                </a:solidFill>
              </a:rPr>
              <a:t>Distracter </a:t>
            </a:r>
          </a:p>
          <a:p>
            <a:pPr>
              <a:buNone/>
            </a:pPr>
            <a:r>
              <a:rPr lang="en-US" dirty="0" smtClean="0">
                <a:solidFill>
                  <a:srgbClr val="0070C0"/>
                </a:solidFill>
              </a:rPr>
              <a:t>Blocker</a:t>
            </a:r>
          </a:p>
          <a:p>
            <a:pPr>
              <a:buNone/>
            </a:pPr>
            <a:r>
              <a:rPr lang="en-US" dirty="0" smtClean="0">
                <a:solidFill>
                  <a:srgbClr val="0070C0"/>
                </a:solidFill>
              </a:rPr>
              <a:t>Cynic</a:t>
            </a:r>
          </a:p>
          <a:p>
            <a:pPr>
              <a:buNone/>
            </a:pPr>
            <a:r>
              <a:rPr lang="en-US" dirty="0" smtClean="0">
                <a:solidFill>
                  <a:srgbClr val="0070C0"/>
                </a:solidFill>
              </a:rPr>
              <a:t>Ghost</a:t>
            </a:r>
          </a:p>
          <a:p>
            <a:pPr>
              <a:buNone/>
            </a:pPr>
            <a:endParaRPr lang="en-US" dirty="0" smtClean="0">
              <a:solidFill>
                <a:srgbClr val="0070C0"/>
              </a:solidFill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70C0"/>
                </a:solidFill>
                <a:effectLst/>
              </a:rPr>
              <a:t>Small Group Communication Skills</a:t>
            </a:r>
            <a:endParaRPr lang="en-US" dirty="0">
              <a:solidFill>
                <a:srgbClr val="0070C0"/>
              </a:solidFill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en-US" b="1" dirty="0" smtClean="0">
                <a:solidFill>
                  <a:srgbClr val="0070C0"/>
                </a:solidFill>
              </a:rPr>
              <a:t>Inherent Problems</a:t>
            </a:r>
          </a:p>
          <a:p>
            <a:pPr algn="ctr">
              <a:buNone/>
            </a:pPr>
            <a:endParaRPr lang="en-US" b="1" dirty="0" smtClean="0">
              <a:solidFill>
                <a:srgbClr val="0070C0"/>
              </a:solidFill>
            </a:endParaRPr>
          </a:p>
          <a:p>
            <a:pPr>
              <a:buNone/>
            </a:pPr>
            <a:r>
              <a:rPr lang="en-US" dirty="0" smtClean="0">
                <a:solidFill>
                  <a:srgbClr val="0070C0"/>
                </a:solidFill>
              </a:rPr>
              <a:t>Time</a:t>
            </a:r>
          </a:p>
          <a:p>
            <a:pPr>
              <a:buNone/>
            </a:pPr>
            <a:r>
              <a:rPr lang="en-US" dirty="0" smtClean="0">
                <a:solidFill>
                  <a:srgbClr val="0070C0"/>
                </a:solidFill>
              </a:rPr>
              <a:t>Conflict</a:t>
            </a:r>
          </a:p>
          <a:p>
            <a:pPr>
              <a:buNone/>
            </a:pPr>
            <a:r>
              <a:rPr lang="en-US" dirty="0" smtClean="0">
                <a:solidFill>
                  <a:srgbClr val="0070C0"/>
                </a:solidFill>
              </a:rPr>
              <a:t>Evaluation</a:t>
            </a:r>
            <a:endParaRPr lang="en-US" dirty="0">
              <a:solidFill>
                <a:srgbClr val="0070C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rgbClr val="0070C0"/>
                </a:solidFill>
                <a:effectLst/>
              </a:rPr>
              <a:t>Teaching Oral Communication</a:t>
            </a:r>
            <a:endParaRPr lang="en-US" dirty="0">
              <a:solidFill>
                <a:srgbClr val="0070C0"/>
              </a:solidFill>
              <a:effectLst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70C0"/>
                </a:solidFill>
                <a:effectLst/>
              </a:rPr>
              <a:t>Small Group Communication Skills</a:t>
            </a:r>
            <a:endParaRPr lang="en-US" dirty="0">
              <a:solidFill>
                <a:srgbClr val="0070C0"/>
              </a:solidFill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en-US" b="1" dirty="0" smtClean="0">
                <a:solidFill>
                  <a:srgbClr val="0070C0"/>
                </a:solidFill>
              </a:rPr>
              <a:t>Solving Inherent Problems</a:t>
            </a:r>
          </a:p>
          <a:p>
            <a:pPr algn="ctr">
              <a:buNone/>
            </a:pPr>
            <a:r>
              <a:rPr lang="en-US" b="1" dirty="0" smtClean="0">
                <a:solidFill>
                  <a:srgbClr val="0070C0"/>
                </a:solidFill>
              </a:rPr>
              <a:t>Time</a:t>
            </a:r>
          </a:p>
          <a:p>
            <a:pPr algn="ctr">
              <a:buNone/>
            </a:pPr>
            <a:r>
              <a:rPr lang="en-US" dirty="0" smtClean="0">
                <a:solidFill>
                  <a:srgbClr val="0070C0"/>
                </a:solidFill>
              </a:rPr>
              <a:t>In Small Group</a:t>
            </a:r>
            <a:endParaRPr lang="en-US" b="1" dirty="0" smtClean="0">
              <a:solidFill>
                <a:srgbClr val="0070C0"/>
              </a:solidFill>
            </a:endParaRPr>
          </a:p>
          <a:p>
            <a:pPr>
              <a:buNone/>
            </a:pPr>
            <a:r>
              <a:rPr lang="en-US" dirty="0" smtClean="0">
                <a:solidFill>
                  <a:srgbClr val="0070C0"/>
                </a:solidFill>
              </a:rPr>
              <a:t>Discussion of expectations</a:t>
            </a:r>
          </a:p>
          <a:p>
            <a:pPr>
              <a:buNone/>
            </a:pPr>
            <a:r>
              <a:rPr lang="en-US" dirty="0" smtClean="0">
                <a:solidFill>
                  <a:srgbClr val="0070C0"/>
                </a:solidFill>
              </a:rPr>
              <a:t>Topic management</a:t>
            </a:r>
          </a:p>
          <a:p>
            <a:pPr>
              <a:buNone/>
            </a:pPr>
            <a:r>
              <a:rPr lang="en-US" dirty="0" smtClean="0">
                <a:solidFill>
                  <a:srgbClr val="0070C0"/>
                </a:solidFill>
              </a:rPr>
              <a:t>Use of agendas</a:t>
            </a:r>
          </a:p>
          <a:p>
            <a:pPr>
              <a:buNone/>
            </a:pPr>
            <a:r>
              <a:rPr lang="en-US" dirty="0" smtClean="0">
                <a:solidFill>
                  <a:srgbClr val="0070C0"/>
                </a:solidFill>
              </a:rPr>
              <a:t>Final review of time and tasks for next meeting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70C0"/>
                </a:solidFill>
                <a:effectLst/>
              </a:rPr>
              <a:t>Small Group Communication Skills</a:t>
            </a:r>
            <a:endParaRPr lang="en-US" dirty="0">
              <a:solidFill>
                <a:srgbClr val="0070C0"/>
              </a:solidFill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en-US" b="1" dirty="0" smtClean="0">
                <a:solidFill>
                  <a:srgbClr val="0070C0"/>
                </a:solidFill>
              </a:rPr>
              <a:t>Solving Inherent Problems</a:t>
            </a:r>
          </a:p>
          <a:p>
            <a:pPr algn="ctr">
              <a:buNone/>
            </a:pPr>
            <a:endParaRPr lang="en-US" b="1" dirty="0" smtClean="0">
              <a:solidFill>
                <a:srgbClr val="0070C0"/>
              </a:solidFill>
            </a:endParaRPr>
          </a:p>
          <a:p>
            <a:pPr>
              <a:buNone/>
            </a:pPr>
            <a:r>
              <a:rPr lang="en-US" dirty="0" smtClean="0">
                <a:solidFill>
                  <a:srgbClr val="0070C0"/>
                </a:solidFill>
              </a:rPr>
              <a:t>Problem-Solving Agendas</a:t>
            </a:r>
          </a:p>
          <a:p>
            <a:pPr algn="ctr">
              <a:buNone/>
            </a:pPr>
            <a:endParaRPr lang="en-US" b="1" dirty="0" smtClean="0">
              <a:solidFill>
                <a:srgbClr val="0070C0"/>
              </a:solidFill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rgbClr val="0070C0"/>
                </a:solidFill>
                <a:effectLst/>
              </a:rPr>
              <a:t>Conflict Management</a:t>
            </a:r>
            <a:endParaRPr lang="en-US" dirty="0">
              <a:solidFill>
                <a:srgbClr val="0070C0"/>
              </a:solidFill>
              <a:effectLst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70C0"/>
                </a:solidFill>
                <a:effectLst/>
              </a:rPr>
              <a:t>Small Group Communication Skills</a:t>
            </a:r>
            <a:endParaRPr lang="en-US" dirty="0">
              <a:solidFill>
                <a:srgbClr val="0070C0"/>
              </a:solidFill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en-US" b="1" dirty="0" smtClean="0">
                <a:solidFill>
                  <a:srgbClr val="0070C0"/>
                </a:solidFill>
              </a:rPr>
              <a:t>Solving Inherent Problems</a:t>
            </a:r>
          </a:p>
          <a:p>
            <a:pPr algn="ctr">
              <a:buNone/>
            </a:pPr>
            <a:r>
              <a:rPr lang="en-US" b="1" dirty="0" smtClean="0">
                <a:solidFill>
                  <a:srgbClr val="0070C0"/>
                </a:solidFill>
              </a:rPr>
              <a:t>Conflict Management</a:t>
            </a:r>
          </a:p>
          <a:p>
            <a:pPr algn="ctr">
              <a:buNone/>
            </a:pPr>
            <a:endParaRPr lang="en-US" b="1" dirty="0" smtClean="0">
              <a:solidFill>
                <a:srgbClr val="0070C0"/>
              </a:solidFill>
            </a:endParaRPr>
          </a:p>
          <a:p>
            <a:pPr>
              <a:buNone/>
            </a:pPr>
            <a:r>
              <a:rPr lang="en-US" dirty="0" smtClean="0">
                <a:solidFill>
                  <a:srgbClr val="0070C0"/>
                </a:solidFill>
              </a:rPr>
              <a:t>Procedural</a:t>
            </a:r>
          </a:p>
          <a:p>
            <a:pPr>
              <a:buNone/>
            </a:pPr>
            <a:r>
              <a:rPr lang="en-US" dirty="0" smtClean="0">
                <a:solidFill>
                  <a:srgbClr val="0070C0"/>
                </a:solidFill>
              </a:rPr>
              <a:t>Substantive</a:t>
            </a:r>
          </a:p>
          <a:p>
            <a:pPr>
              <a:buNone/>
            </a:pPr>
            <a:r>
              <a:rPr lang="en-US" dirty="0" smtClean="0">
                <a:solidFill>
                  <a:srgbClr val="0070C0"/>
                </a:solidFill>
              </a:rPr>
              <a:t>Personal</a:t>
            </a:r>
          </a:p>
          <a:p>
            <a:pPr>
              <a:buNone/>
            </a:pPr>
            <a:r>
              <a:rPr lang="en-US" dirty="0" smtClean="0">
                <a:solidFill>
                  <a:srgbClr val="0070C0"/>
                </a:solidFill>
              </a:rPr>
              <a:t>Dysfunctional Roles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70C0"/>
                </a:solidFill>
                <a:effectLst/>
              </a:rPr>
              <a:t>Small Group Communication Skills</a:t>
            </a:r>
            <a:endParaRPr lang="en-US" dirty="0">
              <a:solidFill>
                <a:srgbClr val="0070C0"/>
              </a:solidFill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en-US" b="1" dirty="0" smtClean="0">
                <a:solidFill>
                  <a:srgbClr val="0070C0"/>
                </a:solidFill>
              </a:rPr>
              <a:t>Solving Inherent Problems</a:t>
            </a:r>
          </a:p>
          <a:p>
            <a:pPr algn="ctr">
              <a:buNone/>
            </a:pPr>
            <a:r>
              <a:rPr lang="en-US" b="1" dirty="0" smtClean="0">
                <a:solidFill>
                  <a:srgbClr val="0070C0"/>
                </a:solidFill>
              </a:rPr>
              <a:t>Conflict Management</a:t>
            </a:r>
          </a:p>
          <a:p>
            <a:pPr algn="ctr">
              <a:buNone/>
            </a:pPr>
            <a:r>
              <a:rPr lang="en-US" dirty="0" smtClean="0">
                <a:solidFill>
                  <a:srgbClr val="0070C0"/>
                </a:solidFill>
              </a:rPr>
              <a:t>Procedural</a:t>
            </a:r>
          </a:p>
          <a:p>
            <a:pPr>
              <a:buNone/>
            </a:pPr>
            <a:r>
              <a:rPr lang="en-US" dirty="0" smtClean="0">
                <a:solidFill>
                  <a:srgbClr val="0070C0"/>
                </a:solidFill>
              </a:rPr>
              <a:t>Usually minor</a:t>
            </a:r>
          </a:p>
          <a:p>
            <a:pPr>
              <a:buNone/>
            </a:pPr>
            <a:r>
              <a:rPr lang="en-US" dirty="0" smtClean="0">
                <a:solidFill>
                  <a:srgbClr val="0070C0"/>
                </a:solidFill>
              </a:rPr>
              <a:t>Address it directly in meeting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70C0"/>
                </a:solidFill>
                <a:effectLst/>
              </a:rPr>
              <a:t>Small Group Communication Skills</a:t>
            </a:r>
            <a:endParaRPr lang="en-US" dirty="0">
              <a:solidFill>
                <a:srgbClr val="0070C0"/>
              </a:solidFill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en-US" b="1" dirty="0" smtClean="0">
                <a:solidFill>
                  <a:srgbClr val="0070C0"/>
                </a:solidFill>
              </a:rPr>
              <a:t>Solving Inherent Problems</a:t>
            </a:r>
          </a:p>
          <a:p>
            <a:pPr algn="ctr">
              <a:buNone/>
            </a:pPr>
            <a:r>
              <a:rPr lang="en-US" b="1" dirty="0" smtClean="0">
                <a:solidFill>
                  <a:srgbClr val="0070C0"/>
                </a:solidFill>
              </a:rPr>
              <a:t>Conflict Management</a:t>
            </a:r>
          </a:p>
          <a:p>
            <a:pPr algn="ctr">
              <a:buNone/>
            </a:pPr>
            <a:r>
              <a:rPr lang="en-US" dirty="0" smtClean="0">
                <a:solidFill>
                  <a:srgbClr val="0070C0"/>
                </a:solidFill>
              </a:rPr>
              <a:t>Substantive</a:t>
            </a:r>
          </a:p>
          <a:p>
            <a:pPr>
              <a:buNone/>
            </a:pPr>
            <a:r>
              <a:rPr lang="en-US" dirty="0" smtClean="0">
                <a:solidFill>
                  <a:srgbClr val="0070C0"/>
                </a:solidFill>
              </a:rPr>
              <a:t>How important is the disagreement?</a:t>
            </a:r>
          </a:p>
          <a:p>
            <a:pPr>
              <a:buNone/>
            </a:pPr>
            <a:r>
              <a:rPr lang="en-US" dirty="0" smtClean="0">
                <a:solidFill>
                  <a:srgbClr val="0070C0"/>
                </a:solidFill>
              </a:rPr>
              <a:t>How strongly do members feel?</a:t>
            </a:r>
          </a:p>
          <a:p>
            <a:pPr algn="ctr">
              <a:buNone/>
            </a:pPr>
            <a:endParaRPr lang="en-US" dirty="0" smtClean="0">
              <a:solidFill>
                <a:srgbClr val="0070C0"/>
              </a:solidFill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70C0"/>
                </a:solidFill>
                <a:effectLst/>
              </a:rPr>
              <a:t>Small Group Communication Skills</a:t>
            </a:r>
            <a:endParaRPr lang="en-US" dirty="0">
              <a:solidFill>
                <a:srgbClr val="0070C0"/>
              </a:solidFill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en-US" b="1" dirty="0" smtClean="0">
                <a:solidFill>
                  <a:srgbClr val="0070C0"/>
                </a:solidFill>
              </a:rPr>
              <a:t>Solving Inherent Problems</a:t>
            </a:r>
          </a:p>
          <a:p>
            <a:pPr algn="ctr">
              <a:buNone/>
            </a:pPr>
            <a:r>
              <a:rPr lang="en-US" b="1" dirty="0" smtClean="0">
                <a:solidFill>
                  <a:srgbClr val="0070C0"/>
                </a:solidFill>
              </a:rPr>
              <a:t>Conflict Management</a:t>
            </a:r>
            <a:endParaRPr lang="en-US" dirty="0" smtClean="0">
              <a:solidFill>
                <a:srgbClr val="0070C0"/>
              </a:solidFill>
            </a:endParaRPr>
          </a:p>
          <a:p>
            <a:pPr algn="ctr">
              <a:buNone/>
            </a:pPr>
            <a:r>
              <a:rPr lang="en-US" dirty="0" smtClean="0">
                <a:solidFill>
                  <a:srgbClr val="0070C0"/>
                </a:solidFill>
              </a:rPr>
              <a:t>Substantive</a:t>
            </a:r>
          </a:p>
          <a:p>
            <a:pPr>
              <a:buNone/>
            </a:pPr>
            <a:r>
              <a:rPr lang="en-US" dirty="0" smtClean="0">
                <a:solidFill>
                  <a:srgbClr val="0070C0"/>
                </a:solidFill>
              </a:rPr>
              <a:t>Resolution can be forced</a:t>
            </a:r>
          </a:p>
          <a:p>
            <a:pPr lvl="1">
              <a:buNone/>
            </a:pPr>
            <a:r>
              <a:rPr lang="en-US" dirty="0" smtClean="0">
                <a:solidFill>
                  <a:srgbClr val="0070C0"/>
                </a:solidFill>
              </a:rPr>
              <a:t>Imposed by leader</a:t>
            </a:r>
          </a:p>
          <a:p>
            <a:pPr lvl="1">
              <a:buNone/>
            </a:pPr>
            <a:r>
              <a:rPr lang="en-US" dirty="0" smtClean="0">
                <a:solidFill>
                  <a:srgbClr val="0070C0"/>
                </a:solidFill>
              </a:rPr>
              <a:t>Direct compromise</a:t>
            </a:r>
          </a:p>
          <a:p>
            <a:pPr lvl="1">
              <a:buNone/>
            </a:pPr>
            <a:r>
              <a:rPr lang="en-US" dirty="0" smtClean="0">
                <a:solidFill>
                  <a:srgbClr val="0070C0"/>
                </a:solidFill>
              </a:rPr>
              <a:t>Vote</a:t>
            </a:r>
          </a:p>
          <a:p>
            <a:pPr algn="ctr">
              <a:buNone/>
            </a:pPr>
            <a:endParaRPr lang="en-US" dirty="0" smtClean="0">
              <a:solidFill>
                <a:srgbClr val="0070C0"/>
              </a:solidFill>
            </a:endParaRPr>
          </a:p>
          <a:p>
            <a:pPr algn="ctr">
              <a:buNone/>
            </a:pPr>
            <a:endParaRPr lang="en-US" dirty="0" smtClean="0">
              <a:solidFill>
                <a:srgbClr val="0070C0"/>
              </a:solidFill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257800"/>
            <a:ext cx="8183880" cy="1051560"/>
          </a:xfrm>
        </p:spPr>
        <p:txBody>
          <a:bodyPr/>
          <a:lstStyle/>
          <a:p>
            <a:r>
              <a:rPr lang="en-US" dirty="0" smtClean="0">
                <a:solidFill>
                  <a:srgbClr val="0070C0"/>
                </a:solidFill>
                <a:effectLst/>
              </a:rPr>
              <a:t>Small Group Communication Skills</a:t>
            </a:r>
            <a:endParaRPr lang="en-US" dirty="0">
              <a:solidFill>
                <a:srgbClr val="0070C0"/>
              </a:solidFill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en-US" b="1" dirty="0" smtClean="0">
                <a:solidFill>
                  <a:srgbClr val="0070C0"/>
                </a:solidFill>
              </a:rPr>
              <a:t>Solving Inherent Problems</a:t>
            </a:r>
          </a:p>
          <a:p>
            <a:pPr algn="ctr">
              <a:buNone/>
            </a:pPr>
            <a:r>
              <a:rPr lang="en-US" b="1" dirty="0" smtClean="0">
                <a:solidFill>
                  <a:srgbClr val="0070C0"/>
                </a:solidFill>
              </a:rPr>
              <a:t>Conflict Management</a:t>
            </a:r>
            <a:endParaRPr lang="en-US" dirty="0" smtClean="0">
              <a:solidFill>
                <a:srgbClr val="0070C0"/>
              </a:solidFill>
            </a:endParaRPr>
          </a:p>
          <a:p>
            <a:pPr algn="ctr">
              <a:buNone/>
            </a:pPr>
            <a:r>
              <a:rPr lang="en-US" dirty="0" smtClean="0">
                <a:solidFill>
                  <a:srgbClr val="0070C0"/>
                </a:solidFill>
              </a:rPr>
              <a:t>Substantive</a:t>
            </a:r>
          </a:p>
          <a:p>
            <a:pPr>
              <a:buNone/>
            </a:pPr>
            <a:r>
              <a:rPr lang="en-US" dirty="0" smtClean="0">
                <a:solidFill>
                  <a:srgbClr val="0070C0"/>
                </a:solidFill>
              </a:rPr>
              <a:t>Resolution can come from consensus</a:t>
            </a:r>
          </a:p>
          <a:p>
            <a:pPr>
              <a:buNone/>
            </a:pPr>
            <a:r>
              <a:rPr lang="en-US" dirty="0" smtClean="0">
                <a:solidFill>
                  <a:srgbClr val="0070C0"/>
                </a:solidFill>
              </a:rPr>
              <a:t>	</a:t>
            </a:r>
            <a:r>
              <a:rPr lang="en-US" sz="2400" dirty="0" smtClean="0">
                <a:solidFill>
                  <a:srgbClr val="0070C0"/>
                </a:solidFill>
              </a:rPr>
              <a:t>Make conflict clear</a:t>
            </a:r>
          </a:p>
          <a:p>
            <a:pPr>
              <a:buNone/>
            </a:pPr>
            <a:r>
              <a:rPr lang="en-US" sz="2400" dirty="0" smtClean="0">
                <a:solidFill>
                  <a:srgbClr val="0070C0"/>
                </a:solidFill>
              </a:rPr>
              <a:t>	Discuss both sides respectfully</a:t>
            </a:r>
          </a:p>
          <a:p>
            <a:pPr>
              <a:buNone/>
            </a:pPr>
            <a:r>
              <a:rPr lang="en-US" sz="2400" dirty="0" smtClean="0">
                <a:solidFill>
                  <a:srgbClr val="0070C0"/>
                </a:solidFill>
              </a:rPr>
              <a:t>	Focus on specific issue/listen actively</a:t>
            </a:r>
          </a:p>
          <a:p>
            <a:pPr>
              <a:buNone/>
            </a:pPr>
            <a:r>
              <a:rPr lang="en-US" sz="2400" dirty="0" smtClean="0">
                <a:solidFill>
                  <a:srgbClr val="0070C0"/>
                </a:solidFill>
              </a:rPr>
              <a:t>	Summarize strengths of each argument</a:t>
            </a:r>
          </a:p>
          <a:p>
            <a:pPr>
              <a:buNone/>
            </a:pPr>
            <a:r>
              <a:rPr lang="en-US" sz="2400" dirty="0" smtClean="0">
                <a:solidFill>
                  <a:srgbClr val="0070C0"/>
                </a:solidFill>
              </a:rPr>
              <a:t>	Look for common ground</a:t>
            </a:r>
          </a:p>
          <a:p>
            <a:pPr>
              <a:buNone/>
            </a:pPr>
            <a:r>
              <a:rPr lang="en-US" sz="2400" dirty="0" smtClean="0">
                <a:solidFill>
                  <a:srgbClr val="0070C0"/>
                </a:solidFill>
              </a:rPr>
              <a:t>	Take a break</a:t>
            </a:r>
          </a:p>
          <a:p>
            <a:pPr>
              <a:buNone/>
            </a:pPr>
            <a:endParaRPr lang="en-US" dirty="0" smtClean="0">
              <a:solidFill>
                <a:srgbClr val="0070C0"/>
              </a:solidFill>
            </a:endParaRPr>
          </a:p>
          <a:p>
            <a:pPr>
              <a:buNone/>
            </a:pPr>
            <a:endParaRPr lang="en-US" dirty="0" smtClean="0">
              <a:solidFill>
                <a:srgbClr val="0070C0"/>
              </a:solidFill>
            </a:endParaRPr>
          </a:p>
          <a:p>
            <a:pPr algn="ctr">
              <a:buNone/>
            </a:pPr>
            <a:endParaRPr lang="en-US" dirty="0" smtClean="0">
              <a:solidFill>
                <a:srgbClr val="0070C0"/>
              </a:solidFill>
            </a:endParaRPr>
          </a:p>
          <a:p>
            <a:pPr algn="ctr">
              <a:buNone/>
            </a:pPr>
            <a:endParaRPr lang="en-US" dirty="0" smtClean="0">
              <a:solidFill>
                <a:srgbClr val="0070C0"/>
              </a:solidFill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81600"/>
            <a:ext cx="8183880" cy="1051560"/>
          </a:xfrm>
        </p:spPr>
        <p:txBody>
          <a:bodyPr/>
          <a:lstStyle/>
          <a:p>
            <a:r>
              <a:rPr lang="en-US" dirty="0" smtClean="0">
                <a:solidFill>
                  <a:srgbClr val="0070C0"/>
                </a:solidFill>
                <a:effectLst/>
              </a:rPr>
              <a:t>Small Group Communication Skills</a:t>
            </a:r>
            <a:endParaRPr lang="en-US" dirty="0">
              <a:solidFill>
                <a:srgbClr val="0070C0"/>
              </a:solidFill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en-US" b="1" dirty="0" smtClean="0">
                <a:solidFill>
                  <a:srgbClr val="0070C0"/>
                </a:solidFill>
              </a:rPr>
              <a:t>Solving Inherent Problems</a:t>
            </a:r>
          </a:p>
          <a:p>
            <a:pPr algn="ctr">
              <a:buNone/>
            </a:pPr>
            <a:r>
              <a:rPr lang="en-US" b="1" dirty="0" smtClean="0">
                <a:solidFill>
                  <a:srgbClr val="0070C0"/>
                </a:solidFill>
              </a:rPr>
              <a:t>Conflict Management</a:t>
            </a:r>
            <a:endParaRPr lang="en-US" dirty="0" smtClean="0">
              <a:solidFill>
                <a:srgbClr val="0070C0"/>
              </a:solidFill>
            </a:endParaRPr>
          </a:p>
          <a:p>
            <a:pPr algn="ctr">
              <a:buNone/>
            </a:pPr>
            <a:r>
              <a:rPr lang="en-US" dirty="0" smtClean="0">
                <a:solidFill>
                  <a:srgbClr val="0070C0"/>
                </a:solidFill>
              </a:rPr>
              <a:t>Interpersonal</a:t>
            </a:r>
          </a:p>
          <a:p>
            <a:pPr>
              <a:buNone/>
            </a:pPr>
            <a:r>
              <a:rPr lang="en-US" dirty="0" smtClean="0">
                <a:solidFill>
                  <a:srgbClr val="0070C0"/>
                </a:solidFill>
              </a:rPr>
              <a:t>Encourage individuals to:</a:t>
            </a:r>
          </a:p>
          <a:p>
            <a:pPr>
              <a:buNone/>
            </a:pPr>
            <a:r>
              <a:rPr lang="en-US" dirty="0" smtClean="0">
                <a:solidFill>
                  <a:srgbClr val="0070C0"/>
                </a:solidFill>
              </a:rPr>
              <a:t>	</a:t>
            </a:r>
            <a:r>
              <a:rPr lang="en-US" sz="2400" dirty="0" smtClean="0">
                <a:solidFill>
                  <a:srgbClr val="0070C0"/>
                </a:solidFill>
              </a:rPr>
              <a:t>Sleep on it</a:t>
            </a:r>
          </a:p>
          <a:p>
            <a:pPr>
              <a:buNone/>
            </a:pPr>
            <a:r>
              <a:rPr lang="en-US" sz="2400" dirty="0" smtClean="0">
                <a:solidFill>
                  <a:srgbClr val="0070C0"/>
                </a:solidFill>
              </a:rPr>
              <a:t>	Check with 3</a:t>
            </a:r>
            <a:r>
              <a:rPr lang="en-US" sz="2400" baseline="30000" dirty="0" smtClean="0">
                <a:solidFill>
                  <a:srgbClr val="0070C0"/>
                </a:solidFill>
              </a:rPr>
              <a:t>rd</a:t>
            </a:r>
            <a:r>
              <a:rPr lang="en-US" sz="2400" dirty="0" smtClean="0">
                <a:solidFill>
                  <a:srgbClr val="0070C0"/>
                </a:solidFill>
              </a:rPr>
              <a:t> person</a:t>
            </a:r>
          </a:p>
          <a:p>
            <a:pPr>
              <a:buNone/>
            </a:pPr>
            <a:r>
              <a:rPr lang="en-US" sz="2400" dirty="0" smtClean="0">
                <a:solidFill>
                  <a:srgbClr val="0070C0"/>
                </a:solidFill>
              </a:rPr>
              <a:t>	Define/identify/state specific conflict</a:t>
            </a:r>
          </a:p>
          <a:p>
            <a:pPr>
              <a:buNone/>
            </a:pPr>
            <a:r>
              <a:rPr lang="en-US" sz="2400" dirty="0" smtClean="0">
                <a:solidFill>
                  <a:srgbClr val="0070C0"/>
                </a:solidFill>
              </a:rPr>
              <a:t>	Identify exactly what outcome he/she </a:t>
            </a:r>
          </a:p>
          <a:p>
            <a:pPr>
              <a:buNone/>
            </a:pPr>
            <a:r>
              <a:rPr lang="en-US" sz="2400" dirty="0" smtClean="0">
                <a:solidFill>
                  <a:srgbClr val="0070C0"/>
                </a:solidFill>
              </a:rPr>
              <a:t>		wants</a:t>
            </a:r>
          </a:p>
          <a:p>
            <a:pPr>
              <a:buNone/>
            </a:pPr>
            <a:r>
              <a:rPr lang="en-US" sz="2400" dirty="0" smtClean="0">
                <a:solidFill>
                  <a:srgbClr val="0070C0"/>
                </a:solidFill>
              </a:rPr>
              <a:t>	Work for good outcome and let it go</a:t>
            </a:r>
          </a:p>
          <a:p>
            <a:pPr>
              <a:buNone/>
            </a:pPr>
            <a:r>
              <a:rPr lang="en-US" dirty="0" smtClean="0">
                <a:solidFill>
                  <a:srgbClr val="0070C0"/>
                </a:solidFill>
              </a:rPr>
              <a:t>	</a:t>
            </a:r>
          </a:p>
          <a:p>
            <a:pPr>
              <a:buNone/>
            </a:pPr>
            <a:endParaRPr lang="en-US" dirty="0" smtClean="0">
              <a:solidFill>
                <a:srgbClr val="0070C0"/>
              </a:solidFill>
            </a:endParaRPr>
          </a:p>
          <a:p>
            <a:pPr>
              <a:buNone/>
            </a:pPr>
            <a:endParaRPr lang="en-US" dirty="0" smtClean="0">
              <a:solidFill>
                <a:srgbClr val="0070C0"/>
              </a:solidFill>
            </a:endParaRPr>
          </a:p>
          <a:p>
            <a:pPr algn="ctr">
              <a:buNone/>
            </a:pPr>
            <a:endParaRPr lang="en-US" dirty="0" smtClean="0">
              <a:solidFill>
                <a:srgbClr val="0070C0"/>
              </a:solidFill>
            </a:endParaRPr>
          </a:p>
          <a:p>
            <a:pPr algn="ctr">
              <a:buNone/>
            </a:pPr>
            <a:endParaRPr lang="en-US" dirty="0" smtClean="0">
              <a:solidFill>
                <a:srgbClr val="0070C0"/>
              </a:solidFill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05400"/>
            <a:ext cx="8183880" cy="1051560"/>
          </a:xfrm>
        </p:spPr>
        <p:txBody>
          <a:bodyPr/>
          <a:lstStyle/>
          <a:p>
            <a:r>
              <a:rPr lang="en-US" dirty="0" smtClean="0">
                <a:solidFill>
                  <a:srgbClr val="0070C0"/>
                </a:solidFill>
                <a:effectLst/>
              </a:rPr>
              <a:t>Small Group Communication Skills</a:t>
            </a:r>
            <a:endParaRPr lang="en-US" dirty="0">
              <a:solidFill>
                <a:srgbClr val="0070C0"/>
              </a:solidFill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en-US" b="1" dirty="0" smtClean="0">
                <a:solidFill>
                  <a:srgbClr val="0070C0"/>
                </a:solidFill>
              </a:rPr>
              <a:t>Solving Inherent Problems</a:t>
            </a:r>
          </a:p>
          <a:p>
            <a:pPr algn="ctr">
              <a:buNone/>
            </a:pPr>
            <a:r>
              <a:rPr lang="en-US" b="1" dirty="0" smtClean="0">
                <a:solidFill>
                  <a:srgbClr val="0070C0"/>
                </a:solidFill>
              </a:rPr>
              <a:t>Conflict Management</a:t>
            </a:r>
            <a:endParaRPr lang="en-US" dirty="0" smtClean="0">
              <a:solidFill>
                <a:srgbClr val="0070C0"/>
              </a:solidFill>
            </a:endParaRPr>
          </a:p>
          <a:p>
            <a:pPr algn="ctr">
              <a:buNone/>
            </a:pPr>
            <a:r>
              <a:rPr lang="en-US" dirty="0" smtClean="0">
                <a:solidFill>
                  <a:srgbClr val="0070C0"/>
                </a:solidFill>
              </a:rPr>
              <a:t>Dysfunctional Members</a:t>
            </a:r>
          </a:p>
          <a:p>
            <a:pPr>
              <a:buNone/>
            </a:pPr>
            <a:endParaRPr lang="en-US" dirty="0" smtClean="0">
              <a:solidFill>
                <a:srgbClr val="0070C0"/>
              </a:solidFill>
            </a:endParaRPr>
          </a:p>
          <a:p>
            <a:pPr>
              <a:buNone/>
            </a:pPr>
            <a:r>
              <a:rPr lang="en-US" dirty="0" smtClean="0">
                <a:solidFill>
                  <a:srgbClr val="0070C0"/>
                </a:solidFill>
              </a:rPr>
              <a:t>Identify specific role</a:t>
            </a:r>
          </a:p>
          <a:p>
            <a:pPr>
              <a:buNone/>
            </a:pPr>
            <a:r>
              <a:rPr lang="en-US" dirty="0" smtClean="0">
                <a:solidFill>
                  <a:srgbClr val="0070C0"/>
                </a:solidFill>
              </a:rPr>
              <a:t>Most common are controller, blocker, ghost</a:t>
            </a:r>
          </a:p>
          <a:p>
            <a:pPr>
              <a:buNone/>
            </a:pPr>
            <a:endParaRPr lang="en-US" dirty="0" smtClean="0">
              <a:solidFill>
                <a:srgbClr val="0070C0"/>
              </a:solidFill>
            </a:endParaRPr>
          </a:p>
          <a:p>
            <a:pPr algn="ctr">
              <a:buNone/>
            </a:pPr>
            <a:endParaRPr lang="en-US" dirty="0" smtClean="0">
              <a:solidFill>
                <a:srgbClr val="0070C0"/>
              </a:solidFill>
            </a:endParaRPr>
          </a:p>
          <a:p>
            <a:pPr algn="ctr">
              <a:buNone/>
            </a:pPr>
            <a:endParaRPr lang="en-US" dirty="0" smtClean="0">
              <a:solidFill>
                <a:srgbClr val="0070C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70C0"/>
                </a:solidFill>
              </a:rPr>
              <a:t>Teaching Oral Communication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>
                <a:solidFill>
                  <a:srgbClr val="0070C0"/>
                </a:solidFill>
              </a:rPr>
              <a:t>-Establish effective atmosphere</a:t>
            </a:r>
            <a:endParaRPr lang="en-US" dirty="0">
              <a:solidFill>
                <a:srgbClr val="0070C0"/>
              </a:solidFill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410200"/>
            <a:ext cx="8183880" cy="1051560"/>
          </a:xfrm>
        </p:spPr>
        <p:txBody>
          <a:bodyPr/>
          <a:lstStyle/>
          <a:p>
            <a:r>
              <a:rPr lang="en-US" dirty="0" smtClean="0">
                <a:solidFill>
                  <a:srgbClr val="0070C0"/>
                </a:solidFill>
                <a:effectLst/>
              </a:rPr>
              <a:t>Small Group Communication Skills</a:t>
            </a:r>
            <a:endParaRPr lang="en-US" dirty="0">
              <a:solidFill>
                <a:srgbClr val="0070C0"/>
              </a:solidFill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en-US" dirty="0" smtClean="0">
                <a:solidFill>
                  <a:srgbClr val="0070C0"/>
                </a:solidFill>
              </a:rPr>
              <a:t>Controller/Blocker:</a:t>
            </a:r>
          </a:p>
          <a:p>
            <a:pPr algn="ctr">
              <a:buNone/>
            </a:pPr>
            <a:endParaRPr lang="en-US" dirty="0" smtClean="0">
              <a:solidFill>
                <a:srgbClr val="0070C0"/>
              </a:solidFill>
            </a:endParaRPr>
          </a:p>
          <a:p>
            <a:pPr>
              <a:buNone/>
            </a:pPr>
            <a:r>
              <a:rPr lang="en-US" sz="2400" dirty="0" smtClean="0">
                <a:solidFill>
                  <a:srgbClr val="0070C0"/>
                </a:solidFill>
              </a:rPr>
              <a:t>-Wait for pause then state your opinion or ask for opinion of others</a:t>
            </a:r>
          </a:p>
          <a:p>
            <a:pPr>
              <a:buNone/>
            </a:pPr>
            <a:r>
              <a:rPr lang="en-US" sz="2400" dirty="0" smtClean="0">
                <a:solidFill>
                  <a:srgbClr val="0070C0"/>
                </a:solidFill>
              </a:rPr>
              <a:t>-If interrupted – “Wait, let me finish…”</a:t>
            </a:r>
          </a:p>
          <a:p>
            <a:pPr>
              <a:buNone/>
            </a:pPr>
            <a:r>
              <a:rPr lang="en-US" sz="2400" dirty="0" smtClean="0">
                <a:solidFill>
                  <a:srgbClr val="0070C0"/>
                </a:solidFill>
              </a:rPr>
              <a:t>-”I’m concerned we’re running out of time and we haven’t heard from everyone.”</a:t>
            </a:r>
          </a:p>
          <a:p>
            <a:pPr>
              <a:buNone/>
            </a:pPr>
            <a:r>
              <a:rPr lang="en-US" sz="2400" dirty="0" smtClean="0">
                <a:solidFill>
                  <a:srgbClr val="0070C0"/>
                </a:solidFill>
              </a:rPr>
              <a:t>-”Ok.  I think we get it.  What does everybody else think?”</a:t>
            </a:r>
          </a:p>
          <a:p>
            <a:pPr>
              <a:buNone/>
            </a:pPr>
            <a:r>
              <a:rPr lang="en-US" sz="2400" dirty="0" smtClean="0">
                <a:solidFill>
                  <a:srgbClr val="0070C0"/>
                </a:solidFill>
              </a:rPr>
              <a:t>-”I thought we’d already discussed this.  Does anyone else feel the need to talk about it again?”</a:t>
            </a:r>
          </a:p>
          <a:p>
            <a:pPr>
              <a:buNone/>
            </a:pPr>
            <a:endParaRPr lang="en-US" dirty="0" smtClean="0">
              <a:solidFill>
                <a:srgbClr val="0070C0"/>
              </a:solidFill>
            </a:endParaRPr>
          </a:p>
          <a:p>
            <a:pPr>
              <a:buNone/>
            </a:pPr>
            <a:endParaRPr lang="en-US" dirty="0" smtClean="0">
              <a:solidFill>
                <a:srgbClr val="0070C0"/>
              </a:solidFill>
            </a:endParaRPr>
          </a:p>
          <a:p>
            <a:pPr>
              <a:buNone/>
            </a:pPr>
            <a:endParaRPr lang="en-US" dirty="0" smtClean="0">
              <a:solidFill>
                <a:srgbClr val="0070C0"/>
              </a:solidFill>
            </a:endParaRPr>
          </a:p>
          <a:p>
            <a:pPr algn="ctr">
              <a:buNone/>
            </a:pPr>
            <a:endParaRPr lang="en-US" dirty="0" smtClean="0">
              <a:solidFill>
                <a:srgbClr val="0070C0"/>
              </a:solidFill>
            </a:endParaRPr>
          </a:p>
          <a:p>
            <a:pPr algn="ctr">
              <a:buNone/>
            </a:pPr>
            <a:endParaRPr lang="en-US" dirty="0" smtClean="0">
              <a:solidFill>
                <a:srgbClr val="0070C0"/>
              </a:solidFill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410200"/>
            <a:ext cx="8183880" cy="1051560"/>
          </a:xfrm>
        </p:spPr>
        <p:txBody>
          <a:bodyPr/>
          <a:lstStyle/>
          <a:p>
            <a:r>
              <a:rPr lang="en-US" dirty="0" smtClean="0">
                <a:solidFill>
                  <a:srgbClr val="0070C0"/>
                </a:solidFill>
                <a:effectLst/>
              </a:rPr>
              <a:t>Small Group Communication Skills</a:t>
            </a:r>
            <a:endParaRPr lang="en-US" dirty="0">
              <a:solidFill>
                <a:srgbClr val="0070C0"/>
              </a:solidFill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en-US" dirty="0" smtClean="0">
                <a:solidFill>
                  <a:srgbClr val="0070C0"/>
                </a:solidFill>
              </a:rPr>
              <a:t>Ghost:</a:t>
            </a:r>
          </a:p>
          <a:p>
            <a:pPr algn="ctr">
              <a:buNone/>
            </a:pPr>
            <a:endParaRPr lang="en-US" dirty="0" smtClean="0">
              <a:solidFill>
                <a:srgbClr val="0070C0"/>
              </a:solidFill>
            </a:endParaRPr>
          </a:p>
          <a:p>
            <a:pPr>
              <a:buNone/>
            </a:pPr>
            <a:r>
              <a:rPr lang="en-US" sz="2400" dirty="0" smtClean="0">
                <a:solidFill>
                  <a:srgbClr val="0070C0"/>
                </a:solidFill>
              </a:rPr>
              <a:t>Identify and address reasons:</a:t>
            </a:r>
          </a:p>
          <a:p>
            <a:pPr>
              <a:buNone/>
            </a:pPr>
            <a:r>
              <a:rPr lang="en-US" sz="2400" dirty="0" smtClean="0">
                <a:solidFill>
                  <a:srgbClr val="0070C0"/>
                </a:solidFill>
              </a:rPr>
              <a:t>	Anxious or shy – Encourage and support</a:t>
            </a:r>
          </a:p>
          <a:p>
            <a:pPr>
              <a:buNone/>
            </a:pPr>
            <a:endParaRPr lang="en-US" sz="2400" dirty="0" smtClean="0">
              <a:solidFill>
                <a:srgbClr val="0070C0"/>
              </a:solidFill>
            </a:endParaRPr>
          </a:p>
          <a:p>
            <a:pPr>
              <a:buNone/>
            </a:pPr>
            <a:r>
              <a:rPr lang="en-US" sz="2400" dirty="0" smtClean="0">
                <a:solidFill>
                  <a:srgbClr val="0070C0"/>
                </a:solidFill>
              </a:rPr>
              <a:t>	Irresponsible or lazy -  Confront without venting</a:t>
            </a:r>
          </a:p>
          <a:p>
            <a:pPr>
              <a:buNone/>
            </a:pPr>
            <a:endParaRPr lang="en-US" sz="2400" dirty="0" smtClean="0">
              <a:solidFill>
                <a:srgbClr val="0070C0"/>
              </a:solidFill>
            </a:endParaRPr>
          </a:p>
          <a:p>
            <a:pPr>
              <a:buNone/>
            </a:pPr>
            <a:r>
              <a:rPr lang="en-US" sz="2400" dirty="0" smtClean="0">
                <a:solidFill>
                  <a:srgbClr val="0070C0"/>
                </a:solidFill>
              </a:rPr>
              <a:t>	“We’re all getting graded on this.  We’re all evaluating one another.  We all need to do the work.”</a:t>
            </a:r>
          </a:p>
          <a:p>
            <a:pPr>
              <a:buNone/>
            </a:pPr>
            <a:endParaRPr lang="en-US" sz="2400" dirty="0" smtClean="0">
              <a:solidFill>
                <a:srgbClr val="0070C0"/>
              </a:solidFill>
            </a:endParaRPr>
          </a:p>
          <a:p>
            <a:pPr>
              <a:buNone/>
            </a:pPr>
            <a:endParaRPr lang="en-US" dirty="0" smtClean="0">
              <a:solidFill>
                <a:srgbClr val="0070C0"/>
              </a:solidFill>
            </a:endParaRPr>
          </a:p>
          <a:p>
            <a:pPr>
              <a:buNone/>
            </a:pPr>
            <a:endParaRPr lang="en-US" dirty="0" smtClean="0">
              <a:solidFill>
                <a:srgbClr val="0070C0"/>
              </a:solidFill>
            </a:endParaRPr>
          </a:p>
          <a:p>
            <a:pPr>
              <a:buNone/>
            </a:pPr>
            <a:endParaRPr lang="en-US" dirty="0" smtClean="0">
              <a:solidFill>
                <a:srgbClr val="0070C0"/>
              </a:solidFill>
            </a:endParaRPr>
          </a:p>
          <a:p>
            <a:pPr algn="ctr">
              <a:buNone/>
            </a:pPr>
            <a:endParaRPr lang="en-US" dirty="0" smtClean="0">
              <a:solidFill>
                <a:srgbClr val="0070C0"/>
              </a:solidFill>
            </a:endParaRPr>
          </a:p>
          <a:p>
            <a:pPr algn="ctr">
              <a:buNone/>
            </a:pPr>
            <a:endParaRPr lang="en-US" dirty="0" smtClean="0">
              <a:solidFill>
                <a:srgbClr val="0070C0"/>
              </a:solidFill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rgbClr val="0070C0"/>
                </a:solidFill>
                <a:effectLst/>
              </a:rPr>
              <a:t>Assigning Group Projects</a:t>
            </a:r>
            <a:endParaRPr lang="en-US" dirty="0">
              <a:solidFill>
                <a:srgbClr val="0070C0"/>
              </a:solidFill>
              <a:effectLst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70C0"/>
                </a:solidFill>
                <a:effectLst/>
              </a:rPr>
              <a:t>Group Assignments</a:t>
            </a:r>
            <a:endParaRPr lang="en-US" dirty="0">
              <a:solidFill>
                <a:srgbClr val="0070C0"/>
              </a:solidFill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>
                <a:solidFill>
                  <a:srgbClr val="0070C0"/>
                </a:solidFill>
              </a:rPr>
              <a:t>-Focus on specific skills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70C0"/>
                </a:solidFill>
                <a:effectLst/>
              </a:rPr>
              <a:t>Group Assignments</a:t>
            </a:r>
            <a:endParaRPr lang="en-US" dirty="0">
              <a:solidFill>
                <a:srgbClr val="0070C0"/>
              </a:solidFill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>
                <a:solidFill>
                  <a:srgbClr val="0070C0"/>
                </a:solidFill>
              </a:rPr>
              <a:t>-Focus on specific skills</a:t>
            </a:r>
          </a:p>
          <a:p>
            <a:pPr>
              <a:buNone/>
            </a:pPr>
            <a:r>
              <a:rPr lang="en-US" dirty="0" smtClean="0">
                <a:solidFill>
                  <a:srgbClr val="0070C0"/>
                </a:solidFill>
              </a:rPr>
              <a:t>-Integrate skills with class content and time limitations</a:t>
            </a:r>
          </a:p>
          <a:p>
            <a:pPr>
              <a:buNone/>
            </a:pPr>
            <a:endParaRPr lang="en-US" dirty="0" smtClean="0">
              <a:solidFill>
                <a:srgbClr val="0070C0"/>
              </a:solidFill>
            </a:endParaRP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70C0"/>
                </a:solidFill>
                <a:effectLst/>
              </a:rPr>
              <a:t>Group Assignments</a:t>
            </a:r>
            <a:endParaRPr lang="en-US" dirty="0">
              <a:solidFill>
                <a:srgbClr val="0070C0"/>
              </a:solidFill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>
                <a:solidFill>
                  <a:srgbClr val="0070C0"/>
                </a:solidFill>
              </a:rPr>
              <a:t>-Focus on specific skills</a:t>
            </a:r>
          </a:p>
          <a:p>
            <a:pPr>
              <a:buNone/>
            </a:pPr>
            <a:r>
              <a:rPr lang="en-US" dirty="0" smtClean="0">
                <a:solidFill>
                  <a:srgbClr val="0070C0"/>
                </a:solidFill>
              </a:rPr>
              <a:t>-Integrate skills with class content and time limitations</a:t>
            </a:r>
          </a:p>
          <a:p>
            <a:pPr>
              <a:buNone/>
            </a:pPr>
            <a:r>
              <a:rPr lang="en-US" dirty="0" smtClean="0">
                <a:solidFill>
                  <a:srgbClr val="0070C0"/>
                </a:solidFill>
              </a:rPr>
              <a:t>-Make product meaningful</a:t>
            </a:r>
          </a:p>
          <a:p>
            <a:pPr>
              <a:buNone/>
            </a:pPr>
            <a:endParaRPr lang="en-US" dirty="0" smtClean="0">
              <a:solidFill>
                <a:srgbClr val="0070C0"/>
              </a:solidFill>
            </a:endParaRP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70C0"/>
                </a:solidFill>
                <a:effectLst/>
              </a:rPr>
              <a:t>Group Assignments</a:t>
            </a:r>
            <a:endParaRPr lang="en-US" dirty="0">
              <a:solidFill>
                <a:srgbClr val="0070C0"/>
              </a:solidFill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>
                <a:solidFill>
                  <a:srgbClr val="0070C0"/>
                </a:solidFill>
              </a:rPr>
              <a:t>-Focus on specific skills</a:t>
            </a:r>
          </a:p>
          <a:p>
            <a:pPr>
              <a:buNone/>
            </a:pPr>
            <a:r>
              <a:rPr lang="en-US" dirty="0" smtClean="0">
                <a:solidFill>
                  <a:srgbClr val="0070C0"/>
                </a:solidFill>
              </a:rPr>
              <a:t>-Integrate skills with class content and time limitations</a:t>
            </a:r>
          </a:p>
          <a:p>
            <a:pPr>
              <a:buNone/>
            </a:pPr>
            <a:r>
              <a:rPr lang="en-US" dirty="0" smtClean="0">
                <a:solidFill>
                  <a:srgbClr val="0070C0"/>
                </a:solidFill>
              </a:rPr>
              <a:t>-Make product meaningful</a:t>
            </a:r>
          </a:p>
          <a:p>
            <a:pPr>
              <a:buNone/>
            </a:pPr>
            <a:r>
              <a:rPr lang="en-US" dirty="0" smtClean="0">
                <a:solidFill>
                  <a:srgbClr val="0070C0"/>
                </a:solidFill>
              </a:rPr>
              <a:t>-Ask for focused and coherent product</a:t>
            </a:r>
          </a:p>
          <a:p>
            <a:pPr>
              <a:buNone/>
            </a:pPr>
            <a:endParaRPr lang="en-US" dirty="0" smtClean="0">
              <a:solidFill>
                <a:srgbClr val="0070C0"/>
              </a:solidFill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70C0"/>
                </a:solidFill>
                <a:effectLst/>
              </a:rPr>
              <a:t>Group Assignments</a:t>
            </a:r>
            <a:endParaRPr lang="en-US" dirty="0">
              <a:solidFill>
                <a:srgbClr val="0070C0"/>
              </a:solidFill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>
                <a:solidFill>
                  <a:srgbClr val="0070C0"/>
                </a:solidFill>
              </a:rPr>
              <a:t>-Focus on specific skills</a:t>
            </a:r>
          </a:p>
          <a:p>
            <a:pPr>
              <a:buNone/>
            </a:pPr>
            <a:r>
              <a:rPr lang="en-US" dirty="0" smtClean="0">
                <a:solidFill>
                  <a:srgbClr val="0070C0"/>
                </a:solidFill>
              </a:rPr>
              <a:t>-Integrate skills with class content and time limitations</a:t>
            </a:r>
          </a:p>
          <a:p>
            <a:pPr>
              <a:buNone/>
            </a:pPr>
            <a:r>
              <a:rPr lang="en-US" dirty="0" smtClean="0">
                <a:solidFill>
                  <a:srgbClr val="0070C0"/>
                </a:solidFill>
              </a:rPr>
              <a:t>-Make product meaningful</a:t>
            </a:r>
          </a:p>
          <a:p>
            <a:pPr>
              <a:buNone/>
            </a:pPr>
            <a:r>
              <a:rPr lang="en-US" dirty="0" smtClean="0">
                <a:solidFill>
                  <a:srgbClr val="0070C0"/>
                </a:solidFill>
              </a:rPr>
              <a:t>-Ask for focused and coherent product</a:t>
            </a:r>
          </a:p>
          <a:p>
            <a:pPr>
              <a:buNone/>
            </a:pPr>
            <a:r>
              <a:rPr lang="en-US" dirty="0" smtClean="0">
                <a:solidFill>
                  <a:srgbClr val="0070C0"/>
                </a:solidFill>
              </a:rPr>
              <a:t>-Include substantial written component</a:t>
            </a:r>
          </a:p>
          <a:p>
            <a:pPr>
              <a:buNone/>
            </a:pPr>
            <a:endParaRPr lang="en-US" dirty="0" smtClean="0">
              <a:solidFill>
                <a:srgbClr val="0070C0"/>
              </a:solidFill>
            </a:endParaRPr>
          </a:p>
          <a:p>
            <a:pPr>
              <a:buNone/>
            </a:pPr>
            <a:endParaRPr lang="en-US" dirty="0" smtClean="0">
              <a:solidFill>
                <a:srgbClr val="0070C0"/>
              </a:solidFill>
            </a:endParaRP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70C0"/>
                </a:solidFill>
                <a:effectLst/>
              </a:rPr>
              <a:t>Group Assignments</a:t>
            </a:r>
            <a:endParaRPr lang="en-US" dirty="0">
              <a:solidFill>
                <a:srgbClr val="0070C0"/>
              </a:solidFill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>
                <a:solidFill>
                  <a:srgbClr val="0070C0"/>
                </a:solidFill>
              </a:rPr>
              <a:t>-Focus on specific skills</a:t>
            </a:r>
          </a:p>
          <a:p>
            <a:pPr>
              <a:buNone/>
            </a:pPr>
            <a:r>
              <a:rPr lang="en-US" dirty="0" smtClean="0">
                <a:solidFill>
                  <a:srgbClr val="0070C0"/>
                </a:solidFill>
              </a:rPr>
              <a:t>-Integrate skills with class content and time limitations</a:t>
            </a:r>
          </a:p>
          <a:p>
            <a:pPr>
              <a:buNone/>
            </a:pPr>
            <a:r>
              <a:rPr lang="en-US" dirty="0" smtClean="0">
                <a:solidFill>
                  <a:srgbClr val="0070C0"/>
                </a:solidFill>
              </a:rPr>
              <a:t>-Make product meaningful</a:t>
            </a:r>
          </a:p>
          <a:p>
            <a:pPr>
              <a:buNone/>
            </a:pPr>
            <a:r>
              <a:rPr lang="en-US" dirty="0" smtClean="0">
                <a:solidFill>
                  <a:srgbClr val="0070C0"/>
                </a:solidFill>
              </a:rPr>
              <a:t>-Ask for focused and coherent product</a:t>
            </a:r>
          </a:p>
          <a:p>
            <a:pPr>
              <a:buNone/>
            </a:pPr>
            <a:r>
              <a:rPr lang="en-US" dirty="0" smtClean="0">
                <a:solidFill>
                  <a:srgbClr val="0070C0"/>
                </a:solidFill>
              </a:rPr>
              <a:t>-Include substantial written component</a:t>
            </a:r>
          </a:p>
          <a:p>
            <a:pPr>
              <a:buNone/>
            </a:pPr>
            <a:r>
              <a:rPr lang="en-US" dirty="0" smtClean="0">
                <a:solidFill>
                  <a:srgbClr val="0070C0"/>
                </a:solidFill>
              </a:rPr>
              <a:t>-Ask for student evaluations of themselves and the group experience</a:t>
            </a:r>
          </a:p>
          <a:p>
            <a:pPr>
              <a:buNone/>
            </a:pPr>
            <a:endParaRPr lang="en-US" dirty="0" smtClean="0">
              <a:solidFill>
                <a:srgbClr val="0070C0"/>
              </a:solidFill>
            </a:endParaRP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410200"/>
            <a:ext cx="8183880" cy="1051560"/>
          </a:xfrm>
        </p:spPr>
        <p:txBody>
          <a:bodyPr/>
          <a:lstStyle/>
          <a:p>
            <a:r>
              <a:rPr lang="en-US" dirty="0" smtClean="0">
                <a:solidFill>
                  <a:srgbClr val="0070C0"/>
                </a:solidFill>
                <a:effectLst/>
              </a:rPr>
              <a:t>Group Assignments</a:t>
            </a:r>
            <a:endParaRPr lang="en-US" dirty="0">
              <a:solidFill>
                <a:srgbClr val="0070C0"/>
              </a:solidFill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en-US" b="1" dirty="0" smtClean="0">
                <a:solidFill>
                  <a:srgbClr val="0070C0"/>
                </a:solidFill>
              </a:rPr>
              <a:t>Simple Tasks</a:t>
            </a:r>
          </a:p>
          <a:p>
            <a:pPr>
              <a:buNone/>
            </a:pPr>
            <a:r>
              <a:rPr lang="en-US" sz="2400" dirty="0" smtClean="0">
                <a:solidFill>
                  <a:srgbClr val="0070C0"/>
                </a:solidFill>
              </a:rPr>
              <a:t>-Generate and support arguments and counter-arguments</a:t>
            </a:r>
          </a:p>
          <a:p>
            <a:pPr>
              <a:buNone/>
            </a:pPr>
            <a:r>
              <a:rPr lang="en-US" sz="2400" dirty="0" smtClean="0">
                <a:solidFill>
                  <a:srgbClr val="0070C0"/>
                </a:solidFill>
              </a:rPr>
              <a:t>-Draw up lists of similarities and differences</a:t>
            </a:r>
          </a:p>
          <a:p>
            <a:pPr>
              <a:buNone/>
            </a:pPr>
            <a:r>
              <a:rPr lang="en-US" sz="2400" dirty="0" smtClean="0">
                <a:solidFill>
                  <a:srgbClr val="0070C0"/>
                </a:solidFill>
              </a:rPr>
              <a:t>-List items from experience/observation</a:t>
            </a:r>
          </a:p>
          <a:p>
            <a:pPr>
              <a:buNone/>
            </a:pPr>
            <a:r>
              <a:rPr lang="en-US" sz="2400" dirty="0" smtClean="0">
                <a:solidFill>
                  <a:srgbClr val="0070C0"/>
                </a:solidFill>
              </a:rPr>
              <a:t>-Respond to writing or reading</a:t>
            </a:r>
          </a:p>
          <a:p>
            <a:pPr>
              <a:buNone/>
            </a:pPr>
            <a:r>
              <a:rPr lang="en-US" sz="2400" dirty="0" smtClean="0">
                <a:solidFill>
                  <a:srgbClr val="0070C0"/>
                </a:solidFill>
              </a:rPr>
              <a:t>-Generate list of ideas</a:t>
            </a:r>
          </a:p>
          <a:p>
            <a:pPr>
              <a:buNone/>
            </a:pPr>
            <a:r>
              <a:rPr lang="en-US" sz="2400" dirty="0" smtClean="0">
                <a:solidFill>
                  <a:srgbClr val="0070C0"/>
                </a:solidFill>
              </a:rPr>
              <a:t>-Generate list of questions about reading/assignment and identify most important ones</a:t>
            </a:r>
          </a:p>
          <a:p>
            <a:pPr>
              <a:buNone/>
            </a:pPr>
            <a:r>
              <a:rPr lang="en-US" sz="2400" dirty="0" smtClean="0">
                <a:solidFill>
                  <a:srgbClr val="0070C0"/>
                </a:solidFill>
              </a:rPr>
              <a:t>-Make categories and populate them</a:t>
            </a:r>
          </a:p>
          <a:p>
            <a:pPr>
              <a:buNone/>
            </a:pPr>
            <a:r>
              <a:rPr lang="en-US" sz="2400" dirty="0" smtClean="0">
                <a:solidFill>
                  <a:srgbClr val="0070C0"/>
                </a:solidFill>
              </a:rPr>
              <a:t>-Find evidence for conclusion</a:t>
            </a:r>
          </a:p>
          <a:p>
            <a:pPr>
              <a:buNone/>
            </a:pPr>
            <a:r>
              <a:rPr lang="en-US" sz="2400" dirty="0" smtClean="0">
                <a:solidFill>
                  <a:srgbClr val="0070C0"/>
                </a:solidFill>
              </a:rPr>
              <a:t>-Diagnose/Analyze problem</a:t>
            </a:r>
          </a:p>
          <a:p>
            <a:pPr>
              <a:buNone/>
            </a:pPr>
            <a:endParaRPr lang="en-US" sz="2400" dirty="0">
              <a:solidFill>
                <a:srgbClr val="0070C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70C0"/>
                </a:solidFill>
              </a:rPr>
              <a:t>Teaching Oral Communication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>
                <a:solidFill>
                  <a:srgbClr val="0070C0"/>
                </a:solidFill>
              </a:rPr>
              <a:t>-Establish effective atmosphere</a:t>
            </a:r>
          </a:p>
          <a:p>
            <a:pPr>
              <a:buNone/>
            </a:pPr>
            <a:r>
              <a:rPr lang="en-US" dirty="0" smtClean="0">
                <a:solidFill>
                  <a:srgbClr val="0070C0"/>
                </a:solidFill>
              </a:rPr>
              <a:t>-Teach specific skills</a:t>
            </a:r>
            <a:endParaRPr lang="en-US" dirty="0">
              <a:solidFill>
                <a:srgbClr val="0070C0"/>
              </a:solidFill>
            </a:endParaRP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rgbClr val="0070C0"/>
                </a:solidFill>
                <a:effectLst/>
              </a:rPr>
              <a:t>Project Evaluation</a:t>
            </a:r>
            <a:endParaRPr lang="en-US" dirty="0">
              <a:solidFill>
                <a:srgbClr val="0070C0"/>
              </a:solidFill>
              <a:effectLst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70C0"/>
                </a:solidFill>
                <a:effectLst/>
              </a:rPr>
              <a:t>Project Evaluation</a:t>
            </a:r>
            <a:endParaRPr lang="en-US" dirty="0">
              <a:solidFill>
                <a:srgbClr val="0070C0"/>
              </a:solidFill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dirty="0" smtClean="0">
              <a:solidFill>
                <a:srgbClr val="0070C0"/>
              </a:solidFill>
            </a:endParaRPr>
          </a:p>
          <a:p>
            <a:pPr>
              <a:buNone/>
            </a:pPr>
            <a:endParaRPr lang="en-US" dirty="0" smtClean="0">
              <a:solidFill>
                <a:srgbClr val="0070C0"/>
              </a:solidFill>
            </a:endParaRPr>
          </a:p>
          <a:p>
            <a:pPr>
              <a:buNone/>
            </a:pPr>
            <a:r>
              <a:rPr lang="en-US" dirty="0" smtClean="0">
                <a:solidFill>
                  <a:srgbClr val="0070C0"/>
                </a:solidFill>
              </a:rPr>
              <a:t>-What you don’t evaluate, they don’t see as important</a:t>
            </a:r>
          </a:p>
          <a:p>
            <a:pPr>
              <a:buNone/>
            </a:pPr>
            <a:endParaRPr lang="en-US" dirty="0" smtClean="0">
              <a:solidFill>
                <a:srgbClr val="0070C0"/>
              </a:solidFill>
            </a:endParaRPr>
          </a:p>
          <a:p>
            <a:pPr>
              <a:buNone/>
            </a:pPr>
            <a:endParaRPr lang="en-US" dirty="0">
              <a:solidFill>
                <a:srgbClr val="0070C0"/>
              </a:solidFill>
            </a:endParaRP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70C0"/>
                </a:solidFill>
                <a:effectLst/>
              </a:rPr>
              <a:t>Project Evaluation</a:t>
            </a:r>
            <a:endParaRPr lang="en-US" dirty="0">
              <a:solidFill>
                <a:srgbClr val="0070C0"/>
              </a:solidFill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dirty="0" smtClean="0">
              <a:solidFill>
                <a:srgbClr val="0070C0"/>
              </a:solidFill>
            </a:endParaRPr>
          </a:p>
          <a:p>
            <a:pPr>
              <a:buNone/>
            </a:pPr>
            <a:endParaRPr lang="en-US" dirty="0" smtClean="0">
              <a:solidFill>
                <a:srgbClr val="0070C0"/>
              </a:solidFill>
            </a:endParaRPr>
          </a:p>
          <a:p>
            <a:pPr>
              <a:buNone/>
            </a:pPr>
            <a:r>
              <a:rPr lang="en-US" dirty="0" smtClean="0">
                <a:solidFill>
                  <a:srgbClr val="0070C0"/>
                </a:solidFill>
              </a:rPr>
              <a:t>-What you don’t evaluate, they don’t see as important</a:t>
            </a:r>
          </a:p>
          <a:p>
            <a:pPr>
              <a:buNone/>
            </a:pPr>
            <a:endParaRPr lang="en-US" dirty="0" smtClean="0">
              <a:solidFill>
                <a:srgbClr val="0070C0"/>
              </a:solidFill>
            </a:endParaRPr>
          </a:p>
          <a:p>
            <a:pPr>
              <a:buNone/>
            </a:pPr>
            <a:r>
              <a:rPr lang="en-US" dirty="0" smtClean="0">
                <a:solidFill>
                  <a:srgbClr val="0070C0"/>
                </a:solidFill>
              </a:rPr>
              <a:t>-Evaluation is </a:t>
            </a:r>
            <a:r>
              <a:rPr lang="en-US" smtClean="0">
                <a:solidFill>
                  <a:srgbClr val="0070C0"/>
                </a:solidFill>
              </a:rPr>
              <a:t>strategic communication</a:t>
            </a:r>
            <a:endParaRPr lang="en-US" dirty="0" smtClean="0">
              <a:solidFill>
                <a:srgbClr val="0070C0"/>
              </a:solidFill>
            </a:endParaRPr>
          </a:p>
          <a:p>
            <a:pPr>
              <a:buNone/>
            </a:pPr>
            <a:endParaRPr lang="en-US" dirty="0" smtClean="0">
              <a:solidFill>
                <a:srgbClr val="0070C0"/>
              </a:solidFill>
            </a:endParaRPr>
          </a:p>
          <a:p>
            <a:pPr>
              <a:buNone/>
            </a:pPr>
            <a:endParaRPr lang="en-US" dirty="0">
              <a:solidFill>
                <a:srgbClr val="0070C0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70C0"/>
                </a:solidFill>
              </a:rPr>
              <a:t>Teaching Oral Communication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>
                <a:solidFill>
                  <a:srgbClr val="0070C0"/>
                </a:solidFill>
              </a:rPr>
              <a:t>-Establish effective atmosphere</a:t>
            </a:r>
          </a:p>
          <a:p>
            <a:pPr>
              <a:buNone/>
            </a:pPr>
            <a:r>
              <a:rPr lang="en-US" dirty="0" smtClean="0">
                <a:solidFill>
                  <a:srgbClr val="0070C0"/>
                </a:solidFill>
              </a:rPr>
              <a:t>-Teach specific skills</a:t>
            </a:r>
          </a:p>
          <a:p>
            <a:pPr>
              <a:buNone/>
            </a:pPr>
            <a:r>
              <a:rPr lang="en-US" dirty="0" smtClean="0">
                <a:solidFill>
                  <a:srgbClr val="0070C0"/>
                </a:solidFill>
              </a:rPr>
              <a:t>-Low risk opportunities to practice</a:t>
            </a:r>
          </a:p>
          <a:p>
            <a:pPr>
              <a:buNone/>
            </a:pPr>
            <a:endParaRPr lang="en-US" dirty="0">
              <a:solidFill>
                <a:srgbClr val="0070C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70C0"/>
                </a:solidFill>
              </a:rPr>
              <a:t>Teaching Oral Communication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>
                <a:solidFill>
                  <a:srgbClr val="0070C0"/>
                </a:solidFill>
              </a:rPr>
              <a:t>-Establish effective atmosphere</a:t>
            </a:r>
          </a:p>
          <a:p>
            <a:pPr>
              <a:buNone/>
            </a:pPr>
            <a:r>
              <a:rPr lang="en-US" dirty="0" smtClean="0">
                <a:solidFill>
                  <a:srgbClr val="0070C0"/>
                </a:solidFill>
              </a:rPr>
              <a:t>-Teach specific skills</a:t>
            </a:r>
          </a:p>
          <a:p>
            <a:pPr>
              <a:buNone/>
            </a:pPr>
            <a:r>
              <a:rPr lang="en-US" dirty="0" smtClean="0">
                <a:solidFill>
                  <a:srgbClr val="0070C0"/>
                </a:solidFill>
              </a:rPr>
              <a:t>-Low risk opportunities to practice</a:t>
            </a:r>
          </a:p>
          <a:p>
            <a:pPr>
              <a:buNone/>
            </a:pPr>
            <a:r>
              <a:rPr lang="en-US" dirty="0" smtClean="0">
                <a:solidFill>
                  <a:srgbClr val="0070C0"/>
                </a:solidFill>
              </a:rPr>
              <a:t>-Assignments integrate skills with content</a:t>
            </a:r>
          </a:p>
          <a:p>
            <a:pPr>
              <a:buNone/>
            </a:pPr>
            <a:endParaRPr lang="en-US" dirty="0">
              <a:solidFill>
                <a:srgbClr val="0070C0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70C0"/>
                </a:solidFill>
              </a:rPr>
              <a:t>Teaching Oral Communication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>
                <a:solidFill>
                  <a:srgbClr val="0070C0"/>
                </a:solidFill>
              </a:rPr>
              <a:t>-Establish effective atmosphere</a:t>
            </a:r>
          </a:p>
          <a:p>
            <a:pPr>
              <a:buNone/>
            </a:pPr>
            <a:r>
              <a:rPr lang="en-US" dirty="0" smtClean="0">
                <a:solidFill>
                  <a:srgbClr val="0070C0"/>
                </a:solidFill>
              </a:rPr>
              <a:t>-Teach specific skills</a:t>
            </a:r>
          </a:p>
          <a:p>
            <a:pPr>
              <a:buNone/>
            </a:pPr>
            <a:r>
              <a:rPr lang="en-US" dirty="0" smtClean="0">
                <a:solidFill>
                  <a:srgbClr val="0070C0"/>
                </a:solidFill>
              </a:rPr>
              <a:t>-Low risk opportunities to practice</a:t>
            </a:r>
          </a:p>
          <a:p>
            <a:pPr>
              <a:buNone/>
            </a:pPr>
            <a:r>
              <a:rPr lang="en-US" dirty="0" smtClean="0">
                <a:solidFill>
                  <a:srgbClr val="0070C0"/>
                </a:solidFill>
              </a:rPr>
              <a:t>-Assignments integrate skills with content</a:t>
            </a:r>
          </a:p>
          <a:p>
            <a:pPr>
              <a:buNone/>
            </a:pPr>
            <a:r>
              <a:rPr lang="en-US" dirty="0" smtClean="0">
                <a:solidFill>
                  <a:srgbClr val="0070C0"/>
                </a:solidFill>
              </a:rPr>
              <a:t>-Make assignments and grading criteria explicit</a:t>
            </a:r>
          </a:p>
          <a:p>
            <a:pPr>
              <a:buNone/>
            </a:pPr>
            <a:endParaRPr lang="en-US" dirty="0" smtClean="0">
              <a:solidFill>
                <a:srgbClr val="0070C0"/>
              </a:solidFill>
            </a:endParaRPr>
          </a:p>
          <a:p>
            <a:pPr>
              <a:buNone/>
            </a:pPr>
            <a:endParaRPr lang="en-US" dirty="0">
              <a:solidFill>
                <a:srgbClr val="0070C0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70C0"/>
                </a:solidFill>
              </a:rPr>
              <a:t>Teaching Oral Communication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>
                <a:solidFill>
                  <a:srgbClr val="0070C0"/>
                </a:solidFill>
              </a:rPr>
              <a:t>-Establish effective atmosphere</a:t>
            </a:r>
          </a:p>
          <a:p>
            <a:pPr>
              <a:buNone/>
            </a:pPr>
            <a:r>
              <a:rPr lang="en-US" dirty="0" smtClean="0">
                <a:solidFill>
                  <a:srgbClr val="0070C0"/>
                </a:solidFill>
              </a:rPr>
              <a:t>-Teach specific skills</a:t>
            </a:r>
          </a:p>
          <a:p>
            <a:pPr>
              <a:buNone/>
            </a:pPr>
            <a:r>
              <a:rPr lang="en-US" dirty="0" smtClean="0">
                <a:solidFill>
                  <a:srgbClr val="0070C0"/>
                </a:solidFill>
              </a:rPr>
              <a:t>-Low risk opportunities to practice</a:t>
            </a:r>
          </a:p>
          <a:p>
            <a:pPr>
              <a:buNone/>
            </a:pPr>
            <a:r>
              <a:rPr lang="en-US" dirty="0" smtClean="0">
                <a:solidFill>
                  <a:srgbClr val="0070C0"/>
                </a:solidFill>
              </a:rPr>
              <a:t>-Assignments integrate skills with content</a:t>
            </a:r>
          </a:p>
          <a:p>
            <a:pPr>
              <a:buNone/>
            </a:pPr>
            <a:r>
              <a:rPr lang="en-US" dirty="0" smtClean="0">
                <a:solidFill>
                  <a:srgbClr val="0070C0"/>
                </a:solidFill>
              </a:rPr>
              <a:t>-Make assignments and grading criteria explicit</a:t>
            </a:r>
          </a:p>
          <a:p>
            <a:pPr>
              <a:buNone/>
            </a:pPr>
            <a:r>
              <a:rPr lang="en-US" dirty="0" smtClean="0">
                <a:solidFill>
                  <a:srgbClr val="0070C0"/>
                </a:solidFill>
              </a:rPr>
              <a:t>-Offer effective, concrete feedback</a:t>
            </a:r>
          </a:p>
          <a:p>
            <a:pPr>
              <a:buNone/>
            </a:pPr>
            <a:endParaRPr lang="en-US" dirty="0" smtClean="0">
              <a:solidFill>
                <a:srgbClr val="0070C0"/>
              </a:solidFill>
            </a:endParaRPr>
          </a:p>
          <a:p>
            <a:pPr>
              <a:buNone/>
            </a:pPr>
            <a:endParaRPr lang="en-US" dirty="0">
              <a:solidFill>
                <a:srgbClr val="0070C0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70C0"/>
                </a:solidFill>
              </a:rPr>
              <a:t>Teaching Oral Communication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>
                <a:solidFill>
                  <a:srgbClr val="0070C0"/>
                </a:solidFill>
              </a:rPr>
              <a:t>-Establish effective atmosphere</a:t>
            </a:r>
          </a:p>
          <a:p>
            <a:pPr>
              <a:buNone/>
            </a:pPr>
            <a:r>
              <a:rPr lang="en-US" dirty="0" smtClean="0">
                <a:solidFill>
                  <a:srgbClr val="0070C0"/>
                </a:solidFill>
              </a:rPr>
              <a:t>-Teach specific skills</a:t>
            </a:r>
          </a:p>
          <a:p>
            <a:pPr>
              <a:buNone/>
            </a:pPr>
            <a:r>
              <a:rPr lang="en-US" dirty="0" smtClean="0">
                <a:solidFill>
                  <a:srgbClr val="0070C0"/>
                </a:solidFill>
              </a:rPr>
              <a:t>-Low risk opportunities to practice</a:t>
            </a:r>
          </a:p>
          <a:p>
            <a:pPr>
              <a:buNone/>
            </a:pPr>
            <a:r>
              <a:rPr lang="en-US" dirty="0" smtClean="0">
                <a:solidFill>
                  <a:srgbClr val="0070C0"/>
                </a:solidFill>
              </a:rPr>
              <a:t>-Assignments integrate skills with content</a:t>
            </a:r>
          </a:p>
          <a:p>
            <a:pPr>
              <a:buNone/>
            </a:pPr>
            <a:r>
              <a:rPr lang="en-US" dirty="0" smtClean="0">
                <a:solidFill>
                  <a:srgbClr val="0070C0"/>
                </a:solidFill>
              </a:rPr>
              <a:t>-Make assignments and grading criteria explicit</a:t>
            </a:r>
          </a:p>
          <a:p>
            <a:pPr>
              <a:buNone/>
            </a:pPr>
            <a:r>
              <a:rPr lang="en-US" dirty="0" smtClean="0">
                <a:solidFill>
                  <a:srgbClr val="0070C0"/>
                </a:solidFill>
              </a:rPr>
              <a:t>-Offer effective, concrete feedback</a:t>
            </a:r>
          </a:p>
          <a:p>
            <a:pPr>
              <a:buNone/>
            </a:pPr>
            <a:r>
              <a:rPr lang="en-US" dirty="0" smtClean="0">
                <a:solidFill>
                  <a:srgbClr val="0070C0"/>
                </a:solidFill>
              </a:rPr>
              <a:t>-Repeat</a:t>
            </a:r>
          </a:p>
          <a:p>
            <a:pPr>
              <a:buNone/>
            </a:pPr>
            <a:endParaRPr lang="en-US" dirty="0" smtClean="0">
              <a:solidFill>
                <a:srgbClr val="0070C0"/>
              </a:solidFill>
            </a:endParaRPr>
          </a:p>
          <a:p>
            <a:pPr>
              <a:buNone/>
            </a:pPr>
            <a:endParaRPr lang="en-US" dirty="0">
              <a:solidFill>
                <a:srgbClr val="0070C0"/>
              </a:solidFill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ct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1437</TotalTime>
  <Words>819</Words>
  <Application>Microsoft Office PowerPoint</Application>
  <PresentationFormat>On-screen Show (4:3)</PresentationFormat>
  <Paragraphs>254</Paragraphs>
  <Slides>42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42</vt:i4>
      </vt:variant>
    </vt:vector>
  </HeadingPairs>
  <TitlesOfParts>
    <vt:vector size="43" baseType="lpstr">
      <vt:lpstr>Aspect</vt:lpstr>
      <vt:lpstr>Small Group Projects</vt:lpstr>
      <vt:lpstr>Teaching Oral Communication</vt:lpstr>
      <vt:lpstr>Teaching Oral Communication</vt:lpstr>
      <vt:lpstr>Teaching Oral Communication</vt:lpstr>
      <vt:lpstr>Teaching Oral Communication</vt:lpstr>
      <vt:lpstr>Teaching Oral Communication</vt:lpstr>
      <vt:lpstr>Teaching Oral Communication</vt:lpstr>
      <vt:lpstr>Teaching Oral Communication</vt:lpstr>
      <vt:lpstr>Teaching Oral Communication</vt:lpstr>
      <vt:lpstr>An Effective Atmosphere</vt:lpstr>
      <vt:lpstr>Small Group Communication Skills</vt:lpstr>
      <vt:lpstr>Small Group Communication Skills</vt:lpstr>
      <vt:lpstr>Small Group Communication Skills</vt:lpstr>
      <vt:lpstr>Small Group Communication Skills</vt:lpstr>
      <vt:lpstr>Small Group Communications Skills</vt:lpstr>
      <vt:lpstr>Small Group Communication Skills</vt:lpstr>
      <vt:lpstr>Small Group Communication Skills</vt:lpstr>
      <vt:lpstr>Small Group Communication Skills</vt:lpstr>
      <vt:lpstr>Small Group Communication Skills</vt:lpstr>
      <vt:lpstr>Small Group Communication Skills</vt:lpstr>
      <vt:lpstr>Small Group Communication Skills</vt:lpstr>
      <vt:lpstr>Conflict Management</vt:lpstr>
      <vt:lpstr>Small Group Communication Skills</vt:lpstr>
      <vt:lpstr>Small Group Communication Skills</vt:lpstr>
      <vt:lpstr>Small Group Communication Skills</vt:lpstr>
      <vt:lpstr>Small Group Communication Skills</vt:lpstr>
      <vt:lpstr>Small Group Communication Skills</vt:lpstr>
      <vt:lpstr>Small Group Communication Skills</vt:lpstr>
      <vt:lpstr>Small Group Communication Skills</vt:lpstr>
      <vt:lpstr>Small Group Communication Skills</vt:lpstr>
      <vt:lpstr>Small Group Communication Skills</vt:lpstr>
      <vt:lpstr>Assigning Group Projects</vt:lpstr>
      <vt:lpstr>Group Assignments</vt:lpstr>
      <vt:lpstr>Group Assignments</vt:lpstr>
      <vt:lpstr>Group Assignments</vt:lpstr>
      <vt:lpstr>Group Assignments</vt:lpstr>
      <vt:lpstr>Group Assignments</vt:lpstr>
      <vt:lpstr>Group Assignments</vt:lpstr>
      <vt:lpstr>Group Assignments</vt:lpstr>
      <vt:lpstr>Project Evaluation</vt:lpstr>
      <vt:lpstr>Project Evaluation</vt:lpstr>
      <vt:lpstr>Project Evaluation</vt:lpstr>
    </vt:vector>
  </TitlesOfParts>
  <Company>Roanoke College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Small Group Projects</dc:title>
  <dc:creator>emalbon</dc:creator>
  <cp:lastModifiedBy>Joseph Q. Boswell</cp:lastModifiedBy>
  <cp:revision>22</cp:revision>
  <dcterms:created xsi:type="dcterms:W3CDTF">2009-04-01T14:39:25Z</dcterms:created>
  <dcterms:modified xsi:type="dcterms:W3CDTF">2010-06-21T18:52:00Z</dcterms:modified>
</cp:coreProperties>
</file>