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5" r:id="rId4"/>
    <p:sldId id="279" r:id="rId5"/>
    <p:sldId id="277" r:id="rId6"/>
    <p:sldId id="282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54294-111A-4544-AC83-4538BEA7B3F3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27C9-A462-4FCE-856E-320587664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Communication in the Classroom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Communication Process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28600" y="2667000"/>
            <a:ext cx="2590800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6400800" y="2590800"/>
            <a:ext cx="2438400" cy="2438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1066800" y="3276600"/>
            <a:ext cx="9144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7010400" y="3200400"/>
            <a:ext cx="1066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Audience</a:t>
            </a:r>
            <a:endParaRPr lang="en-US" dirty="0"/>
          </a:p>
        </p:txBody>
      </p:sp>
      <p:sp>
        <p:nvSpPr>
          <p:cNvPr id="8" name="Bevel 7"/>
          <p:cNvSpPr/>
          <p:nvPr/>
        </p:nvSpPr>
        <p:spPr>
          <a:xfrm>
            <a:off x="609600" y="3733800"/>
            <a:ext cx="1804416" cy="6858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Meaning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429000" y="3352800"/>
            <a:ext cx="22098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10" name="Bevel 9"/>
          <p:cNvSpPr/>
          <p:nvPr/>
        </p:nvSpPr>
        <p:spPr>
          <a:xfrm>
            <a:off x="6781800" y="3657600"/>
            <a:ext cx="1652016" cy="6858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Meaning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3124200" y="2971800"/>
            <a:ext cx="304800" cy="1905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</a:p>
          <a:p>
            <a:pPr algn="ctr"/>
            <a:r>
              <a:rPr lang="en-US" dirty="0" smtClean="0"/>
              <a:t>N</a:t>
            </a:r>
          </a:p>
          <a:p>
            <a:pPr algn="ctr"/>
            <a:r>
              <a:rPr lang="en-US" dirty="0" smtClean="0"/>
              <a:t>C</a:t>
            </a:r>
          </a:p>
          <a:p>
            <a:pPr algn="ctr"/>
            <a:r>
              <a:rPr lang="en-US" dirty="0" smtClean="0"/>
              <a:t>O</a:t>
            </a:r>
          </a:p>
          <a:p>
            <a:pPr algn="ctr"/>
            <a:r>
              <a:rPr lang="en-US" dirty="0" smtClean="0"/>
              <a:t>D</a:t>
            </a:r>
          </a:p>
          <a:p>
            <a:pPr algn="ctr"/>
            <a:r>
              <a:rPr lang="en-US" dirty="0" smtClean="0"/>
              <a:t>E</a:t>
            </a:r>
          </a:p>
          <a:p>
            <a:pPr algn="ctr"/>
            <a:endParaRPr lang="en-US" dirty="0"/>
          </a:p>
        </p:txBody>
      </p:sp>
      <p:sp>
        <p:nvSpPr>
          <p:cNvPr id="11" name="Frame 10"/>
          <p:cNvSpPr/>
          <p:nvPr/>
        </p:nvSpPr>
        <p:spPr>
          <a:xfrm>
            <a:off x="0" y="2209800"/>
            <a:ext cx="3124200" cy="32766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1676400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Field of Experience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638800" y="2971800"/>
            <a:ext cx="3048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</a:p>
          <a:p>
            <a:pPr algn="ctr"/>
            <a:r>
              <a:rPr lang="en-US" dirty="0" smtClean="0"/>
              <a:t>E</a:t>
            </a:r>
          </a:p>
          <a:p>
            <a:pPr algn="ctr"/>
            <a:r>
              <a:rPr lang="en-US" dirty="0" smtClean="0"/>
              <a:t>C</a:t>
            </a:r>
          </a:p>
          <a:p>
            <a:pPr algn="ctr"/>
            <a:r>
              <a:rPr lang="en-US" dirty="0" smtClean="0"/>
              <a:t>O</a:t>
            </a:r>
          </a:p>
          <a:p>
            <a:pPr algn="ctr"/>
            <a:r>
              <a:rPr lang="en-US" dirty="0" smtClean="0"/>
              <a:t>D</a:t>
            </a:r>
          </a:p>
          <a:p>
            <a:pPr algn="ctr"/>
            <a:r>
              <a:rPr lang="en-US" dirty="0" smtClean="0"/>
              <a:t>E</a:t>
            </a:r>
          </a:p>
        </p:txBody>
      </p:sp>
      <p:sp>
        <p:nvSpPr>
          <p:cNvPr id="15" name="Frame 14"/>
          <p:cNvSpPr/>
          <p:nvPr/>
        </p:nvSpPr>
        <p:spPr>
          <a:xfrm>
            <a:off x="6019800" y="2209800"/>
            <a:ext cx="3124200" cy="3200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6705600" y="1676400"/>
            <a:ext cx="1828800" cy="4602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Field of Experience</a:t>
            </a:r>
            <a:endParaRPr lang="en-US" dirty="0"/>
          </a:p>
        </p:txBody>
      </p:sp>
      <p:sp>
        <p:nvSpPr>
          <p:cNvPr id="19" name="Flowchart: Punched Tape 18"/>
          <p:cNvSpPr/>
          <p:nvPr/>
        </p:nvSpPr>
        <p:spPr>
          <a:xfrm>
            <a:off x="3124200" y="5638800"/>
            <a:ext cx="2819400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Context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Similarities With Written Communication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100" dirty="0" smtClean="0"/>
              <a:t>Thesis (central idea) and purpose</a:t>
            </a:r>
          </a:p>
          <a:p>
            <a:pPr>
              <a:buFont typeface="Arial" pitchFamily="34" charset="0"/>
              <a:buChar char="•"/>
            </a:pPr>
            <a:endParaRPr lang="en-US" sz="2100" dirty="0" smtClean="0"/>
          </a:p>
          <a:p>
            <a:pPr>
              <a:buFont typeface="Arial" pitchFamily="34" charset="0"/>
              <a:buChar char="•"/>
            </a:pPr>
            <a:r>
              <a:rPr lang="en-US" sz="2100" dirty="0" smtClean="0"/>
              <a:t>Organization</a:t>
            </a:r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Introduction, body, conclusion</a:t>
            </a:r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Clear relationship among main points</a:t>
            </a:r>
          </a:p>
          <a:p>
            <a:pPr>
              <a:buFont typeface="Arial" pitchFamily="34" charset="0"/>
              <a:buChar char="•"/>
            </a:pPr>
            <a:endParaRPr lang="en-US" sz="2100" dirty="0" smtClean="0"/>
          </a:p>
          <a:p>
            <a:pPr>
              <a:buFont typeface="Arial" pitchFamily="34" charset="0"/>
              <a:buChar char="•"/>
            </a:pPr>
            <a:r>
              <a:rPr lang="en-US" sz="2100" dirty="0" smtClean="0"/>
              <a:t>Supporting Material	</a:t>
            </a:r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Time limit/Page Limit</a:t>
            </a:r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Audience Centered Selection of Material</a:t>
            </a:r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Must be cited</a:t>
            </a:r>
          </a:p>
          <a:p>
            <a:pPr marL="404813" lvl="1" indent="-12700">
              <a:buFont typeface="Arial" pitchFamily="34" charset="0"/>
              <a:buChar char="•"/>
            </a:pPr>
            <a:endParaRPr lang="en-US" sz="2100" dirty="0" smtClean="0"/>
          </a:p>
          <a:p>
            <a:pPr marL="115888" lvl="1" indent="276225">
              <a:buFont typeface="Arial" pitchFamily="34" charset="0"/>
              <a:buChar char="•"/>
            </a:pPr>
            <a:r>
              <a:rPr lang="en-US" sz="2100" dirty="0" smtClean="0"/>
              <a:t>Style </a:t>
            </a:r>
          </a:p>
          <a:p>
            <a:pPr marL="404813" lvl="1" indent="-12700">
              <a:buFont typeface="Arial" pitchFamily="34" charset="0"/>
              <a:buChar char="•"/>
            </a:pPr>
            <a:r>
              <a:rPr lang="en-US" sz="2100" dirty="0" smtClean="0"/>
              <a:t>Direct</a:t>
            </a:r>
          </a:p>
          <a:p>
            <a:pPr marL="404813" lvl="1" indent="-12700">
              <a:buFont typeface="Arial" pitchFamily="34" charset="0"/>
              <a:buChar char="•"/>
            </a:pPr>
            <a:r>
              <a:rPr lang="en-US" sz="2100" dirty="0" smtClean="0"/>
              <a:t>Engaging</a:t>
            </a:r>
          </a:p>
          <a:p>
            <a:pPr marL="404813" lvl="1" indent="-12700">
              <a:buFont typeface="Arial" pitchFamily="34" charset="0"/>
              <a:buChar char="•"/>
            </a:pPr>
            <a:r>
              <a:rPr lang="en-US" sz="2100" dirty="0" smtClean="0"/>
              <a:t>Appropriate for occasion and audience</a:t>
            </a:r>
          </a:p>
          <a:p>
            <a:pPr>
              <a:buFont typeface="Arial" pitchFamily="34" charset="0"/>
              <a:buChar char="•"/>
            </a:pPr>
            <a:endParaRPr lang="en-US" sz="2100" dirty="0" smtClean="0"/>
          </a:p>
          <a:p>
            <a:pPr>
              <a:buFont typeface="Arial" pitchFamily="34" charset="0"/>
              <a:buChar char="•"/>
            </a:pPr>
            <a:endParaRPr lang="en-US" sz="2100" dirty="0" smtClean="0">
              <a:solidFill>
                <a:srgbClr val="91581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91581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9158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93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083440"/>
            <a:ext cx="8784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/>
              <a:t>Differences from Written Communication</a:t>
            </a:r>
            <a:endParaRPr lang="en-US" sz="36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993449" y="2362200"/>
            <a:ext cx="731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Oral Communication:</a:t>
            </a:r>
          </a:p>
          <a:p>
            <a:endParaRPr lang="en-US" sz="28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Takes Place in Real Time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Is a Physical Skill</a:t>
            </a:r>
          </a:p>
        </p:txBody>
      </p:sp>
    </p:spTree>
    <p:extLst>
      <p:ext uri="{BB962C8B-B14F-4D97-AF65-F5344CB8AC3E}">
        <p14:creationId xmlns:p14="http://schemas.microsoft.com/office/powerpoint/2010/main" val="246649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784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Differences from Written Communication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838200"/>
            <a:ext cx="6858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Real Time Delivery</a:t>
            </a:r>
          </a:p>
          <a:p>
            <a:endParaRPr lang="en-US" sz="2800" dirty="0"/>
          </a:p>
          <a:p>
            <a:pPr marL="457200" lvl="2">
              <a:buFont typeface="Arial" pitchFamily="34" charset="0"/>
              <a:buChar char="•"/>
            </a:pPr>
            <a:r>
              <a:rPr lang="en-US" sz="2400" dirty="0" smtClean="0"/>
              <a:t>Limited amount of material can be presented</a:t>
            </a:r>
          </a:p>
          <a:p>
            <a:pPr marL="457200" lvl="2"/>
            <a:r>
              <a:rPr lang="en-US" sz="2400" dirty="0"/>
              <a:t>	</a:t>
            </a:r>
            <a:r>
              <a:rPr lang="en-US" sz="2400" dirty="0" smtClean="0"/>
              <a:t>Speak @125 wpm</a:t>
            </a:r>
          </a:p>
          <a:p>
            <a:pPr marL="457200" lvl="2"/>
            <a:r>
              <a:rPr lang="en-US" sz="2400" dirty="0"/>
              <a:t>	</a:t>
            </a:r>
            <a:r>
              <a:rPr lang="en-US" sz="2400" dirty="0" smtClean="0"/>
              <a:t>Paragraph approximately 125 words </a:t>
            </a:r>
            <a:endParaRPr lang="en-US" sz="2400" dirty="0"/>
          </a:p>
          <a:p>
            <a:pPr marL="457200" lvl="2"/>
            <a:endParaRPr lang="en-US" sz="2400" dirty="0" smtClean="0"/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Audience must attend to, understand, and   remember presentation</a:t>
            </a:r>
          </a:p>
          <a:p>
            <a:pPr marL="457200" lvl="2"/>
            <a:endParaRPr lang="en-US" sz="2400" dirty="0"/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Language and meanings </a:t>
            </a:r>
            <a:r>
              <a:rPr lang="en-US" sz="2400" dirty="0"/>
              <a:t>be </a:t>
            </a:r>
            <a:r>
              <a:rPr lang="en-US" sz="2400" dirty="0" smtClean="0"/>
              <a:t>absolutely clear and immediately understandable</a:t>
            </a:r>
          </a:p>
          <a:p>
            <a:pPr marL="800100" lvl="2" indent="-342900">
              <a:buFont typeface="Arial" pitchFamily="34" charset="0"/>
              <a:buChar char="•"/>
            </a:pPr>
            <a:endParaRPr lang="en-US" sz="2400" dirty="0"/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Must have transparent and explicit organization</a:t>
            </a:r>
          </a:p>
          <a:p>
            <a:pPr marL="0" lvl="1">
              <a:buFont typeface="Arial" pitchFamily="34" charset="0"/>
              <a:buChar char="•"/>
            </a:pPr>
            <a:endParaRPr lang="en-US" sz="2400" dirty="0" smtClean="0"/>
          </a:p>
          <a:p>
            <a:pPr marL="0" lvl="1">
              <a:buFont typeface="Arial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1294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784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Differences from Written Communication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838200"/>
            <a:ext cx="6858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Real Time Delivery</a:t>
            </a:r>
          </a:p>
          <a:p>
            <a:endParaRPr lang="en-US" sz="2800" dirty="0"/>
          </a:p>
          <a:p>
            <a:pPr marL="457200" lvl="2">
              <a:buFont typeface="Arial" pitchFamily="34" charset="0"/>
              <a:buChar char="•"/>
            </a:pPr>
            <a:r>
              <a:rPr lang="en-US" sz="2400" dirty="0" smtClean="0"/>
              <a:t>Limited amount of material can be presented </a:t>
            </a:r>
          </a:p>
          <a:p>
            <a:pPr marL="457200" lvl="2">
              <a:buFont typeface="Arial" pitchFamily="34" charset="0"/>
              <a:buChar char="•"/>
            </a:pPr>
            <a:endParaRPr lang="en-US" sz="2400" dirty="0" smtClean="0"/>
          </a:p>
          <a:p>
            <a:pPr marL="457200" lvl="2">
              <a:buFont typeface="Arial" pitchFamily="34" charset="0"/>
              <a:buChar char="•"/>
            </a:pPr>
            <a:r>
              <a:rPr lang="en-US" sz="2400" dirty="0" smtClean="0"/>
              <a:t>Transparent and explicit organization</a:t>
            </a:r>
          </a:p>
          <a:p>
            <a:pPr marL="0" lvl="1">
              <a:buFont typeface="Arial" pitchFamily="34" charset="0"/>
              <a:buChar char="•"/>
            </a:pPr>
            <a:endParaRPr lang="en-US" sz="2400" dirty="0" smtClean="0"/>
          </a:p>
          <a:p>
            <a:pPr marL="457200" lvl="2">
              <a:buFont typeface="Arial" pitchFamily="34" charset="0"/>
              <a:buChar char="•"/>
            </a:pPr>
            <a:r>
              <a:rPr lang="en-US" sz="2400" dirty="0" smtClean="0"/>
              <a:t>Must be immediately understandable</a:t>
            </a:r>
          </a:p>
          <a:p>
            <a:pPr marL="0" lvl="1">
              <a:buFont typeface="Arial" pitchFamily="34" charset="0"/>
              <a:buChar char="•"/>
            </a:pPr>
            <a:endParaRPr lang="en-US" sz="2400" dirty="0" smtClean="0"/>
          </a:p>
          <a:p>
            <a:pPr marL="457200" lvl="2">
              <a:buFont typeface="Arial" pitchFamily="34" charset="0"/>
              <a:buChar char="•"/>
            </a:pPr>
            <a:r>
              <a:rPr lang="en-US" sz="2400" dirty="0" smtClean="0"/>
              <a:t>Must keep attention and be memorable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4465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784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Differences from Written Communication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990600"/>
            <a:ext cx="73152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Physical </a:t>
            </a:r>
            <a:r>
              <a:rPr lang="en-US" sz="3200" dirty="0" smtClean="0"/>
              <a:t>Channels</a:t>
            </a:r>
            <a:endParaRPr lang="en-US" sz="2800" u="sng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Physical delivery impacts </a:t>
            </a:r>
            <a:r>
              <a:rPr lang="en-US" sz="2400" dirty="0"/>
              <a:t>attention, understanding, and memory of audience</a:t>
            </a:r>
          </a:p>
          <a:p>
            <a:pPr lvl="1"/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Physical delivery impacts </a:t>
            </a:r>
            <a:r>
              <a:rPr lang="en-US" sz="2400" dirty="0"/>
              <a:t>credibility of speaker</a:t>
            </a:r>
          </a:p>
          <a:p>
            <a:pPr lvl="1"/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Physical delivery requires </a:t>
            </a:r>
            <a:r>
              <a:rPr lang="en-US" sz="2400" dirty="0"/>
              <a:t>physical rehearsal to develop</a:t>
            </a:r>
          </a:p>
          <a:p>
            <a:pPr lvl="1">
              <a:buFont typeface="Arial" pitchFamily="34" charset="0"/>
              <a:buChar char="•"/>
            </a:pP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Physical delivery takes </a:t>
            </a:r>
            <a:r>
              <a:rPr lang="en-US" sz="2400" dirty="0"/>
              <a:t>longer to </a:t>
            </a:r>
            <a:r>
              <a:rPr lang="en-US" sz="2400" dirty="0" smtClean="0"/>
              <a:t>develop than content</a:t>
            </a:r>
            <a:endParaRPr lang="en-US" sz="2400" dirty="0"/>
          </a:p>
          <a:p>
            <a:pPr lvl="1"/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Physical delivery produces </a:t>
            </a:r>
            <a:r>
              <a:rPr lang="en-US" sz="2400" dirty="0"/>
              <a:t>performance </a:t>
            </a:r>
            <a:r>
              <a:rPr lang="en-US" sz="2400" dirty="0" smtClean="0"/>
              <a:t>anxiety, which affects speaker’s body and mind in delivery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6215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165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Communication in the Classroom</vt:lpstr>
      <vt:lpstr>The Communication Process</vt:lpstr>
      <vt:lpstr>Similarities With Written Communication</vt:lpstr>
      <vt:lpstr>PowerPoint Presentation</vt:lpstr>
      <vt:lpstr>PowerPoint Presentation</vt:lpstr>
      <vt:lpstr>PowerPoint Presentation</vt:lpstr>
      <vt:lpstr>PowerPoint Presentation</vt:lpstr>
    </vt:vector>
  </TitlesOfParts>
  <Company>Roanoke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Communication Process</dc:title>
  <dc:creator>dselby</dc:creator>
  <cp:lastModifiedBy>Gail Steehler</cp:lastModifiedBy>
  <cp:revision>22</cp:revision>
  <dcterms:created xsi:type="dcterms:W3CDTF">2010-09-02T16:57:21Z</dcterms:created>
  <dcterms:modified xsi:type="dcterms:W3CDTF">2012-01-20T02:13:01Z</dcterms:modified>
</cp:coreProperties>
</file>