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97" autoAdjust="0"/>
    <p:restoredTop sz="94660"/>
  </p:normalViewPr>
  <p:slideViewPr>
    <p:cSldViewPr>
      <p:cViewPr varScale="1">
        <p:scale>
          <a:sx n="109" d="100"/>
          <a:sy n="109" d="100"/>
        </p:scale>
        <p:origin x="23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33046"/>
              </p:ext>
            </p:extLst>
          </p:nvPr>
        </p:nvGraphicFramePr>
        <p:xfrm>
          <a:off x="365760" y="239113"/>
          <a:ext cx="8412480" cy="6352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26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14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82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87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29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BS </a:t>
                      </a:r>
                      <a:endParaRPr lang="en-US" sz="1050" i="0" dirty="0" smtClean="0"/>
                    </a:p>
                    <a:p>
                      <a:pPr algn="ctr"/>
                      <a:r>
                        <a:rPr lang="en-US" sz="800" i="0" dirty="0" smtClean="0"/>
                        <a:t>(17 credits total)</a:t>
                      </a:r>
                      <a:endParaRPr lang="en-US" sz="800" i="0" dirty="0"/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Required Core Courses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30">
                <a:tc>
                  <a:txBody>
                    <a:bodyPr/>
                    <a:lstStyle/>
                    <a:p>
                      <a:pPr algn="ctr"/>
                      <a:endParaRPr lang="en-US" sz="7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Introductory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0" dirty="0" smtClean="0"/>
                        <a:t>Methods</a:t>
                      </a:r>
                    </a:p>
                    <a:p>
                      <a:pPr algn="ctr"/>
                      <a:r>
                        <a:rPr lang="en-US" sz="600" i="0" dirty="0" smtClean="0"/>
                        <a:t>(</a:t>
                      </a:r>
                      <a:r>
                        <a:rPr lang="en-US" sz="600" i="0" baseline="0" dirty="0" smtClean="0"/>
                        <a:t>Sophomore year)</a:t>
                      </a:r>
                      <a:endParaRPr lang="en-US" sz="600" i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History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dirty="0" smtClean="0"/>
                        <a:t>(Junior</a:t>
                      </a:r>
                      <a:r>
                        <a:rPr lang="en-US" sz="600" i="0" baseline="0" dirty="0" smtClean="0"/>
                        <a:t> year)</a:t>
                      </a:r>
                      <a:endParaRPr lang="en-US" sz="600" i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Applied Methods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dirty="0" smtClean="0"/>
                        <a:t>(</a:t>
                      </a:r>
                      <a:r>
                        <a:rPr lang="en-US" sz="600" i="0" baseline="0" dirty="0" smtClean="0"/>
                        <a:t>Junior/Senior year—2 credits are required)</a:t>
                      </a:r>
                      <a:endParaRPr lang="en-US" sz="600" i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Core (6 credits)</a:t>
                      </a:r>
                    </a:p>
                    <a:p>
                      <a:pPr algn="ctr"/>
                      <a:r>
                        <a:rPr lang="en-US" sz="800" b="0" dirty="0" smtClean="0"/>
                        <a:t>101, 202, 204,</a:t>
                      </a:r>
                      <a:r>
                        <a:rPr lang="en-US" sz="800" b="0" baseline="0" dirty="0" smtClean="0"/>
                        <a:t> 390, and two </a:t>
                      </a:r>
                    </a:p>
                    <a:p>
                      <a:pPr algn="ctr"/>
                      <a:r>
                        <a:rPr lang="en-US" sz="800" b="0" baseline="0" dirty="0" smtClean="0"/>
                        <a:t>Applied Methods courses are required for the BS</a:t>
                      </a:r>
                      <a:endParaRPr lang="en-US" sz="8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  <a:p>
                      <a:pPr algn="l"/>
                      <a:r>
                        <a:rPr lang="en-US" sz="600" i="0" dirty="0" smtClean="0"/>
                        <a:t>PSYC 101</a:t>
                      </a:r>
                    </a:p>
                    <a:p>
                      <a:pPr algn="l"/>
                      <a:r>
                        <a:rPr lang="en-US" sz="600" i="0" dirty="0" smtClean="0"/>
                        <a:t>Introduction to Psychology</a:t>
                      </a:r>
                    </a:p>
                    <a:p>
                      <a:pPr algn="l"/>
                      <a:endParaRPr lang="en-US" sz="600" i="0" dirty="0" smtClean="0"/>
                    </a:p>
                    <a:p>
                      <a:pPr algn="l"/>
                      <a:endParaRPr lang="en-US" sz="600" i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i="1" dirty="0" smtClean="0"/>
                        <a:t>*Either PSYC 101 or INQ/HNRS 260-PY can serve as a pre-requisite for higher-level courses (PSYC 101 is required, INQ/HNRS 260-PY can serve as an elective).</a:t>
                      </a:r>
                      <a:endParaRPr lang="en-US" sz="1200" i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202 </a:t>
                      </a:r>
                    </a:p>
                    <a:p>
                      <a:pPr algn="l"/>
                      <a:r>
                        <a:rPr lang="en-US" sz="600" i="0" dirty="0" smtClean="0"/>
                        <a:t>Research Methods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390</a:t>
                      </a:r>
                    </a:p>
                    <a:p>
                      <a:pPr algn="l"/>
                      <a:r>
                        <a:rPr lang="en-US" sz="600" i="0" dirty="0" smtClean="0"/>
                        <a:t>History</a:t>
                      </a:r>
                      <a:r>
                        <a:rPr lang="en-US" sz="600" i="0" baseline="0" dirty="0" smtClean="0"/>
                        <a:t> of Psychology</a:t>
                      </a:r>
                      <a:endParaRPr lang="en-US" sz="600" i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410</a:t>
                      </a:r>
                    </a:p>
                    <a:p>
                      <a:pPr algn="l"/>
                      <a:r>
                        <a:rPr lang="en-US" sz="600" i="0" dirty="0" smtClean="0"/>
                        <a:t>Research</a:t>
                      </a:r>
                      <a:r>
                        <a:rPr lang="en-US" sz="600" i="0" baseline="0" dirty="0" smtClean="0"/>
                        <a:t> Seminar</a:t>
                      </a:r>
                      <a:endParaRPr lang="en-US" sz="600" i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415</a:t>
                      </a:r>
                    </a:p>
                    <a:p>
                      <a:pPr algn="l"/>
                      <a:r>
                        <a:rPr lang="en-US" sz="600" i="0" dirty="0" smtClean="0"/>
                        <a:t>Tests and Measurement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52778"/>
                  </a:ext>
                </a:extLst>
              </a:tr>
              <a:tr h="147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204 (Lab)</a:t>
                      </a:r>
                    </a:p>
                    <a:p>
                      <a:pPr algn="l"/>
                      <a:r>
                        <a:rPr lang="en-US" sz="600" i="0" dirty="0" smtClean="0"/>
                        <a:t>Quantitative </a:t>
                      </a:r>
                      <a:r>
                        <a:rPr lang="en-US" sz="600" i="0" baseline="0" dirty="0" smtClean="0"/>
                        <a:t>Methods</a:t>
                      </a:r>
                      <a:endParaRPr lang="en-US" sz="600" i="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442238"/>
                  </a:ext>
                </a:extLst>
              </a:tr>
              <a:tr h="1571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600" i="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600" i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430</a:t>
                      </a:r>
                    </a:p>
                    <a:p>
                      <a:pPr algn="l"/>
                      <a:r>
                        <a:rPr lang="en-US" sz="600" i="0" dirty="0" smtClean="0"/>
                        <a:t>Research Seminar in Neuroscience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290">
                <a:tc rowSpan="2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chemeClr val="bg1"/>
                          </a:solidFill>
                        </a:rPr>
                        <a:t>Domains of Psychology</a:t>
                      </a:r>
                    </a:p>
                    <a:p>
                      <a:pPr algn="ctr"/>
                      <a:r>
                        <a:rPr lang="en-US" sz="800" b="0" i="0" dirty="0" smtClean="0">
                          <a:solidFill>
                            <a:schemeClr val="bg1"/>
                          </a:solidFill>
                        </a:rPr>
                        <a:t>(at least </a:t>
                      </a:r>
                      <a:r>
                        <a:rPr lang="en-US" sz="800" b="0" i="0" baseline="0" dirty="0" smtClean="0">
                          <a:solidFill>
                            <a:schemeClr val="bg1"/>
                          </a:solidFill>
                        </a:rPr>
                        <a:t>1 course must be taken from each domain)</a:t>
                      </a:r>
                      <a:endParaRPr lang="en-US" sz="800" b="0" i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40">
                <a:tc vMerge="1">
                  <a:txBody>
                    <a:bodyPr/>
                    <a:lstStyle/>
                    <a:p>
                      <a:pPr algn="ctr"/>
                      <a:endParaRPr lang="en-US" sz="800" i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0" dirty="0" smtClean="0"/>
                        <a:t>Developmental</a:t>
                      </a:r>
                      <a:endParaRPr lang="en-US" sz="10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0" dirty="0" smtClean="0"/>
                        <a:t>Biological</a:t>
                      </a:r>
                      <a:endParaRPr lang="en-US" sz="10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0" dirty="0" smtClean="0"/>
                        <a:t>Cognitive</a:t>
                      </a:r>
                      <a:endParaRPr lang="en-US" sz="10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0" dirty="0" smtClean="0"/>
                        <a:t>Social-Personality</a:t>
                      </a:r>
                      <a:endParaRPr lang="en-US" sz="10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610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200-level (2 credits)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smtClean="0"/>
                        <a:t>Two 200-level courses must be taken from different domains</a:t>
                      </a:r>
                      <a:endParaRPr lang="en-US" sz="800" i="0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600" i="0" dirty="0" smtClean="0"/>
                        <a:t>PSYC 221</a:t>
                      </a:r>
                    </a:p>
                    <a:p>
                      <a:r>
                        <a:rPr lang="en-US" sz="600" i="0" dirty="0" smtClean="0"/>
                        <a:t>Developmental Psychology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600" i="0" dirty="0" smtClean="0"/>
                        <a:t>PSYC 231</a:t>
                      </a:r>
                    </a:p>
                    <a:p>
                      <a:r>
                        <a:rPr lang="en-US" sz="600" i="0" dirty="0" smtClean="0"/>
                        <a:t>Biological Psychology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600" i="0" dirty="0" smtClean="0"/>
                        <a:t>PSYC 241</a:t>
                      </a:r>
                    </a:p>
                    <a:p>
                      <a:r>
                        <a:rPr lang="en-US" sz="600" i="0" dirty="0" smtClean="0"/>
                        <a:t>Cognitive</a:t>
                      </a:r>
                      <a:r>
                        <a:rPr lang="en-US" sz="600" i="0" baseline="0" dirty="0" smtClean="0"/>
                        <a:t> Psychology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600" i="0" dirty="0" smtClean="0"/>
                        <a:t>PSYC 251</a:t>
                      </a:r>
                    </a:p>
                    <a:p>
                      <a:r>
                        <a:rPr lang="en-US" sz="600" i="0" dirty="0" smtClean="0"/>
                        <a:t>Social Psychology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7320">
                <a:tc>
                  <a:txBody>
                    <a:bodyPr/>
                    <a:lstStyle/>
                    <a:p>
                      <a:pPr algn="ctr"/>
                      <a:endParaRPr lang="en-US" sz="200" i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 rowSpan="6">
                  <a:txBody>
                    <a:bodyPr/>
                    <a:lstStyle/>
                    <a:p>
                      <a:pPr algn="ctr"/>
                      <a:endParaRPr lang="en-US" sz="1200" i="0" dirty="0" smtClean="0"/>
                    </a:p>
                    <a:p>
                      <a:pPr algn="ctr"/>
                      <a:endParaRPr lang="en-US" sz="1200" i="0" dirty="0" smtClean="0"/>
                    </a:p>
                    <a:p>
                      <a:pPr algn="ctr"/>
                      <a:endParaRPr lang="en-US" sz="1200" i="0" dirty="0" smtClean="0"/>
                    </a:p>
                    <a:p>
                      <a:pPr algn="ctr"/>
                      <a:r>
                        <a:rPr lang="en-US" sz="1200" i="0" dirty="0" smtClean="0"/>
                        <a:t>300-level (2 credits)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baseline="0" dirty="0" smtClean="0"/>
                        <a:t>Two 300-level courses must be taken from different domains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321</a:t>
                      </a:r>
                    </a:p>
                    <a:p>
                      <a:pPr algn="l"/>
                      <a:r>
                        <a:rPr lang="en-US" sz="600" i="0" dirty="0" smtClean="0"/>
                        <a:t>Child Development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330/NEUR 330</a:t>
                      </a:r>
                    </a:p>
                    <a:p>
                      <a:pPr algn="l"/>
                      <a:r>
                        <a:rPr lang="en-US" sz="600" i="0" dirty="0" smtClean="0"/>
                        <a:t>Principles of Neuroscience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341</a:t>
                      </a:r>
                    </a:p>
                    <a:p>
                      <a:pPr algn="l"/>
                      <a:r>
                        <a:rPr lang="en-US" sz="600" i="0" dirty="0" smtClean="0"/>
                        <a:t>Human</a:t>
                      </a:r>
                      <a:r>
                        <a:rPr lang="en-US" sz="600" i="0" baseline="0" dirty="0" smtClean="0"/>
                        <a:t> Memory</a:t>
                      </a:r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351</a:t>
                      </a:r>
                    </a:p>
                    <a:p>
                      <a:pPr algn="l"/>
                      <a:r>
                        <a:rPr lang="en-US" sz="600" i="0" dirty="0" smtClean="0"/>
                        <a:t>Personality Psychology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322</a:t>
                      </a:r>
                    </a:p>
                    <a:p>
                      <a:pPr algn="l"/>
                      <a:r>
                        <a:rPr lang="en-US" sz="600" i="0" dirty="0" smtClean="0"/>
                        <a:t>Adolescent Development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332</a:t>
                      </a:r>
                    </a:p>
                    <a:p>
                      <a:pPr algn="l"/>
                      <a:r>
                        <a:rPr lang="en-US" sz="600" i="0" dirty="0" smtClean="0"/>
                        <a:t>Drugs and Behavior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342</a:t>
                      </a:r>
                    </a:p>
                    <a:p>
                      <a:pPr algn="l"/>
                      <a:r>
                        <a:rPr lang="en-US" sz="600" i="0" dirty="0" smtClean="0"/>
                        <a:t>Learning</a:t>
                      </a:r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smtClean="0">
                          <a:solidFill>
                            <a:schemeClr val="tx1"/>
                          </a:solidFill>
                        </a:rPr>
                        <a:t>PSYC 354 (old</a:t>
                      </a:r>
                      <a:r>
                        <a:rPr lang="en-US" sz="600" i="0" baseline="0" smtClean="0">
                          <a:solidFill>
                            <a:schemeClr val="tx1"/>
                          </a:solidFill>
                        </a:rPr>
                        <a:t> 376)</a:t>
                      </a:r>
                      <a:endParaRPr lang="en-US" sz="6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600" i="0" dirty="0" smtClean="0">
                          <a:solidFill>
                            <a:schemeClr val="tx1"/>
                          </a:solidFill>
                        </a:rPr>
                        <a:t>Evolutionary Psychology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323</a:t>
                      </a:r>
                    </a:p>
                    <a:p>
                      <a:pPr algn="l"/>
                      <a:r>
                        <a:rPr lang="en-US" sz="600" i="0" dirty="0" smtClean="0"/>
                        <a:t>Adult Development and Aging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335</a:t>
                      </a:r>
                    </a:p>
                    <a:p>
                      <a:pPr algn="l"/>
                      <a:r>
                        <a:rPr lang="en-US" sz="600" i="0" dirty="0" smtClean="0"/>
                        <a:t>Neuropsychology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343</a:t>
                      </a:r>
                    </a:p>
                    <a:p>
                      <a:pPr algn="l"/>
                      <a:r>
                        <a:rPr lang="en-US" sz="600" i="0" dirty="0" smtClean="0"/>
                        <a:t>Judgment</a:t>
                      </a:r>
                      <a:r>
                        <a:rPr lang="en-US" sz="600" i="0" baseline="0" dirty="0" smtClean="0"/>
                        <a:t> &amp; Decision Making</a:t>
                      </a:r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355</a:t>
                      </a:r>
                    </a:p>
                    <a:p>
                      <a:pPr algn="l"/>
                      <a:r>
                        <a:rPr lang="en-US" sz="600" i="0" dirty="0" smtClean="0"/>
                        <a:t>Cross Cultural Psychology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336</a:t>
                      </a:r>
                    </a:p>
                    <a:p>
                      <a:pPr algn="l"/>
                      <a:r>
                        <a:rPr lang="en-US" sz="600" i="0" dirty="0" smtClean="0"/>
                        <a:t>Sensation and Perception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344</a:t>
                      </a:r>
                    </a:p>
                    <a:p>
                      <a:pPr algn="l"/>
                      <a:r>
                        <a:rPr lang="en-US" sz="600" i="0" dirty="0" smtClean="0"/>
                        <a:t>Creative Thinking/Problem Solving</a:t>
                      </a:r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51920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329</a:t>
                      </a:r>
                    </a:p>
                    <a:p>
                      <a:pPr algn="l"/>
                      <a:r>
                        <a:rPr lang="en-US" sz="600" i="0" dirty="0" smtClean="0"/>
                        <a:t>Topics</a:t>
                      </a:r>
                      <a:r>
                        <a:rPr lang="en-US" sz="600" i="0" baseline="0" dirty="0" smtClean="0"/>
                        <a:t> in Human Development</a:t>
                      </a:r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339</a:t>
                      </a:r>
                    </a:p>
                    <a:p>
                      <a:pPr algn="l"/>
                      <a:r>
                        <a:rPr lang="en-US" sz="600" i="0" dirty="0" smtClean="0"/>
                        <a:t>Topics in Biological Psychology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600" i="0" dirty="0" smtClean="0"/>
                        <a:t>PSYC 349</a:t>
                      </a:r>
                    </a:p>
                    <a:p>
                      <a:r>
                        <a:rPr lang="en-US" sz="600" i="0" dirty="0" smtClean="0"/>
                        <a:t>Topics in Cognitive Psychology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359</a:t>
                      </a:r>
                    </a:p>
                    <a:p>
                      <a:pPr algn="l"/>
                      <a:r>
                        <a:rPr lang="en-US" sz="600" i="0" dirty="0" smtClean="0"/>
                        <a:t>Topics in Social -Personality Psychology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397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smtClean="0"/>
                        <a:t>Electives (3 credits)</a:t>
                      </a:r>
                      <a:endParaRPr lang="en-US" sz="700" i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baseline="0" dirty="0" smtClean="0"/>
                        <a:t>Electives can be taken in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baseline="0" dirty="0" smtClean="0"/>
                        <a:t>any area and at any level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dirty="0" smtClean="0">
                          <a:solidFill>
                            <a:schemeClr val="bg1"/>
                          </a:solidFill>
                        </a:rPr>
                        <a:t>*The BS is similar to the BA;</a:t>
                      </a:r>
                      <a:r>
                        <a:rPr lang="en-US" sz="700" b="0" i="0" baseline="0" dirty="0" smtClean="0">
                          <a:solidFill>
                            <a:schemeClr val="bg1"/>
                          </a:solidFill>
                        </a:rPr>
                        <a:t> however,                </a:t>
                      </a:r>
                      <a:r>
                        <a:rPr lang="en-US" sz="700" b="0" i="0" dirty="0" smtClean="0">
                          <a:solidFill>
                            <a:schemeClr val="bg1"/>
                          </a:solidFill>
                        </a:rPr>
                        <a:t>BS</a:t>
                      </a:r>
                      <a:r>
                        <a:rPr lang="en-US" sz="700" b="0" i="0" baseline="0" dirty="0" smtClean="0">
                          <a:solidFill>
                            <a:schemeClr val="bg1"/>
                          </a:solidFill>
                        </a:rPr>
                        <a:t> students are required to complete one additional Applied Methods course (or Empirical Independent Study) and 4 additional STEM electives.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dirty="0" smtClean="0">
                          <a:solidFill>
                            <a:schemeClr val="bg1"/>
                          </a:solidFill>
                        </a:rPr>
                        <a:t>Additional Psychology Courses</a:t>
                      </a:r>
                      <a:endParaRPr lang="en-US" sz="900" b="1" i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640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Applied/Misc.</a:t>
                      </a:r>
                      <a:endParaRPr lang="en-US" sz="1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i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General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Research</a:t>
                      </a:r>
                      <a:endParaRPr lang="en-US" sz="1000" i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i="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3970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PSYC 381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Abnormal Psychology</a:t>
                      </a:r>
                      <a:endParaRPr lang="en-US" sz="600" i="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700" i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319</a:t>
                      </a:r>
                    </a:p>
                    <a:p>
                      <a:pPr algn="l"/>
                      <a:r>
                        <a:rPr lang="en-US" sz="600" i="0" dirty="0" smtClean="0"/>
                        <a:t>Special Topics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700" i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106</a:t>
                      </a:r>
                    </a:p>
                    <a:p>
                      <a:pPr algn="l"/>
                      <a:r>
                        <a:rPr lang="en-US" sz="600" i="0" dirty="0" smtClean="0"/>
                        <a:t>Research Experience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405/406/407</a:t>
                      </a:r>
                    </a:p>
                    <a:p>
                      <a:pPr algn="l"/>
                      <a:r>
                        <a:rPr lang="en-US" sz="600" i="0" dirty="0" smtClean="0"/>
                        <a:t>Independent Study (Empirical)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3970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382</a:t>
                      </a:r>
                    </a:p>
                    <a:p>
                      <a:pPr algn="l"/>
                      <a:r>
                        <a:rPr lang="en-US" sz="600" i="0" dirty="0" smtClean="0"/>
                        <a:t>Industrial</a:t>
                      </a:r>
                      <a:r>
                        <a:rPr lang="en-US" sz="600" i="0" baseline="0" dirty="0" smtClean="0"/>
                        <a:t>-Organizational </a:t>
                      </a:r>
                      <a:r>
                        <a:rPr lang="en-US" sz="600" i="0" baseline="0" dirty="0" err="1" smtClean="0"/>
                        <a:t>P</a:t>
                      </a:r>
                      <a:r>
                        <a:rPr lang="en-US" sz="600" i="0" dirty="0" err="1" smtClean="0"/>
                        <a:t>syc</a:t>
                      </a:r>
                      <a:endParaRPr lang="en-US" sz="600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700" i="0" dirty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315/316/317</a:t>
                      </a:r>
                    </a:p>
                    <a:p>
                      <a:pPr algn="l"/>
                      <a:r>
                        <a:rPr lang="en-US" sz="600" i="0" dirty="0" smtClean="0"/>
                        <a:t>Internship</a:t>
                      </a:r>
                    </a:p>
                    <a:p>
                      <a:pPr algn="l"/>
                      <a:endParaRPr lang="en-US" sz="600" i="0" dirty="0" smtClean="0"/>
                    </a:p>
                    <a:p>
                      <a:pPr algn="l"/>
                      <a:r>
                        <a:rPr lang="en-US" sz="600" i="1" dirty="0" smtClean="0"/>
                        <a:t>Note: Only 1 internship credit may be counted towards the major.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endParaRPr lang="en-US" sz="700" i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306</a:t>
                      </a:r>
                    </a:p>
                    <a:p>
                      <a:pPr algn="l"/>
                      <a:r>
                        <a:rPr lang="en-US" sz="600" i="0" dirty="0" smtClean="0"/>
                        <a:t>Research Practicum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700" i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495/496/497</a:t>
                      </a:r>
                    </a:p>
                    <a:p>
                      <a:pPr algn="l"/>
                      <a:r>
                        <a:rPr lang="en-US" sz="600" i="0" dirty="0" smtClean="0"/>
                        <a:t>Honors in the Major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71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384</a:t>
                      </a:r>
                    </a:p>
                    <a:p>
                      <a:pPr algn="l"/>
                      <a:r>
                        <a:rPr lang="en-US" sz="600" i="0" smtClean="0"/>
                        <a:t>Clinical Psychology</a:t>
                      </a:r>
                      <a:endParaRPr lang="en-US" sz="600" i="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PSYC 311/312</a:t>
                      </a:r>
                    </a:p>
                    <a:p>
                      <a:pPr algn="l"/>
                      <a:r>
                        <a:rPr lang="en-US" sz="600" i="0" dirty="0" smtClean="0"/>
                        <a:t>Independent Study (Lit</a:t>
                      </a:r>
                      <a:r>
                        <a:rPr lang="en-US" sz="600" i="0" baseline="0" dirty="0" smtClean="0"/>
                        <a:t> Rev)</a:t>
                      </a:r>
                      <a:endParaRPr lang="en-US" sz="600" i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i="1" dirty="0" smtClean="0"/>
                        <a:t>Note: Only 1 research credit may be counted towards the major.</a:t>
                      </a:r>
                      <a:endParaRPr lang="en-US" sz="600" i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843411"/>
                  </a:ext>
                </a:extLst>
              </a:tr>
              <a:tr h="4390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i="0" baseline="0" dirty="0" smtClean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i="0" dirty="0" smtClean="0"/>
                        <a:t>2 200-level</a:t>
                      </a:r>
                      <a:r>
                        <a:rPr lang="en-US" sz="600" i="0" baseline="0" dirty="0" smtClean="0"/>
                        <a:t> domain: ____</a:t>
                      </a:r>
                      <a:endParaRPr lang="en-US" sz="600" i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i="0" dirty="0" smtClean="0"/>
                        <a:t> </a:t>
                      </a:r>
                      <a:r>
                        <a:rPr lang="en-US" sz="600" i="0" dirty="0" smtClean="0"/>
                        <a:t>2 300-level</a:t>
                      </a:r>
                      <a:r>
                        <a:rPr lang="en-US" sz="600" i="0" baseline="0" dirty="0" smtClean="0"/>
                        <a:t> domain: ____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600" i="0" dirty="0" smtClean="0"/>
                        <a:t>1 course in </a:t>
                      </a:r>
                      <a:r>
                        <a:rPr lang="en-US" sz="600" i="0" u="sng" dirty="0" smtClean="0"/>
                        <a:t>each</a:t>
                      </a:r>
                      <a:r>
                        <a:rPr lang="en-US" sz="600" i="0" dirty="0" smtClean="0"/>
                        <a:t> domain: ____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600" i="0" dirty="0" smtClean="0"/>
                        <a:t>3 electives:</a:t>
                      </a:r>
                      <a:r>
                        <a:rPr lang="en-US" sz="600" i="0" baseline="0" dirty="0" smtClean="0"/>
                        <a:t> ____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i="0" dirty="0" smtClean="0"/>
                        <a:t>Core complete: ____</a:t>
                      </a:r>
                      <a:endParaRPr lang="en-US" sz="6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936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37629"/>
              </p:ext>
            </p:extLst>
          </p:nvPr>
        </p:nvGraphicFramePr>
        <p:xfrm>
          <a:off x="457200" y="457200"/>
          <a:ext cx="8257602" cy="6010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5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10">
                  <a:extLst>
                    <a:ext uri="{9D8B030D-6E8A-4147-A177-3AD203B41FA5}">
                      <a16:colId xmlns:a16="http://schemas.microsoft.com/office/drawing/2014/main" val="2017637942"/>
                    </a:ext>
                  </a:extLst>
                </a:gridCol>
                <a:gridCol w="1058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0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086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BS </a:t>
                      </a:r>
                      <a:endParaRPr lang="en-US" sz="1000" i="0" dirty="0" smtClean="0"/>
                    </a:p>
                    <a:p>
                      <a:pPr algn="ctr"/>
                      <a:r>
                        <a:rPr lang="en-US" sz="700" i="0" dirty="0" smtClean="0"/>
                        <a:t>(17 credits total)</a:t>
                      </a:r>
                      <a:endParaRPr lang="en-US" sz="700" i="0" dirty="0"/>
                    </a:p>
                  </a:txBody>
                  <a:tcPr marL="90755" marR="90755" marT="45378" marB="45378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200" i="0" dirty="0" smtClean="0"/>
                        <a:t>STEM</a:t>
                      </a:r>
                      <a:r>
                        <a:rPr lang="en-US" sz="1200" i="0" baseline="0" dirty="0" smtClean="0"/>
                        <a:t> </a:t>
                      </a:r>
                      <a:r>
                        <a:rPr lang="en-US" sz="1200" i="0" baseline="0" smtClean="0"/>
                        <a:t>Elective Courses</a:t>
                      </a:r>
                      <a:endParaRPr lang="en-US" sz="1200" i="0" dirty="0" smtClean="0"/>
                    </a:p>
                  </a:txBody>
                  <a:tcPr marL="90755" marR="90755" marT="45378" marB="4537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08">
                <a:tc row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/>
                        <a:t>STEM (4 credits)</a:t>
                      </a:r>
                      <a:endParaRPr lang="en-US" sz="200" i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i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baseline="0" dirty="0" smtClean="0"/>
                        <a:t>Math/Science courses can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baseline="0" dirty="0" smtClean="0"/>
                        <a:t>be taken from any of the listed options.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baseline="0" dirty="0" smtClean="0"/>
                        <a:t>Additional math/science courses may be  approved to apply to the BS upon request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i="0" baseline="0" dirty="0" smtClean="0"/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Biology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Chemistry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Physics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>
                          <a:solidFill>
                            <a:schemeClr val="tx1"/>
                          </a:solidFill>
                        </a:rPr>
                        <a:t>BIOL 180</a:t>
                      </a:r>
                    </a:p>
                    <a:p>
                      <a:pPr algn="l"/>
                      <a:r>
                        <a:rPr lang="en-US" sz="600" i="0" dirty="0" smtClean="0">
                          <a:solidFill>
                            <a:schemeClr val="tx1"/>
                          </a:solidFill>
                        </a:rPr>
                        <a:t>Biodiversity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dirty="0" smtClean="0"/>
                        <a:t>BIOL</a:t>
                      </a:r>
                      <a:r>
                        <a:rPr lang="en-US" sz="600" i="0" baseline="0" dirty="0" smtClean="0"/>
                        <a:t> 305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baseline="0" dirty="0" smtClean="0"/>
                        <a:t>Principles of Physiology</a:t>
                      </a:r>
                      <a:endParaRPr lang="en-US" sz="600" i="0" dirty="0" smtClean="0"/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CHEM</a:t>
                      </a:r>
                      <a:r>
                        <a:rPr lang="en-US" sz="600" i="0" baseline="0" dirty="0" smtClean="0"/>
                        <a:t> 111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General Chemistry I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         OR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CHEM 117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baseline="0" dirty="0" smtClean="0"/>
                        <a:t>General Chemistry: Advanced Principles and Applications I</a:t>
                      </a:r>
                    </a:p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CHEM</a:t>
                      </a:r>
                      <a:r>
                        <a:rPr lang="en-US" sz="600" i="0" baseline="0" dirty="0" smtClean="0"/>
                        <a:t> 222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Organic Chemistry II</a:t>
                      </a:r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PHYS 102</a:t>
                      </a:r>
                    </a:p>
                    <a:p>
                      <a:pPr algn="l"/>
                      <a:r>
                        <a:rPr lang="en-US" sz="600" i="0" dirty="0" smtClean="0"/>
                        <a:t>Introductory Physics for Life Sciences</a:t>
                      </a:r>
                    </a:p>
                    <a:p>
                      <a:pPr algn="l"/>
                      <a:r>
                        <a:rPr lang="en-US" sz="600" i="0" dirty="0" smtClean="0"/>
                        <a:t>           OR</a:t>
                      </a:r>
                    </a:p>
                    <a:p>
                      <a:pPr algn="l"/>
                      <a:r>
                        <a:rPr lang="en-US" sz="600" i="0" dirty="0" smtClean="0"/>
                        <a:t>PHYS 103</a:t>
                      </a:r>
                    </a:p>
                    <a:p>
                      <a:pPr algn="l"/>
                      <a:r>
                        <a:rPr lang="en-US" sz="600" i="0" dirty="0" smtClean="0"/>
                        <a:t>Fundamental</a:t>
                      </a:r>
                      <a:r>
                        <a:rPr lang="en-US" sz="600" i="0" baseline="0" dirty="0" smtClean="0"/>
                        <a:t> Physics I</a:t>
                      </a:r>
                    </a:p>
                    <a:p>
                      <a:pPr algn="l"/>
                      <a:r>
                        <a:rPr lang="en-US" sz="600" i="0" dirty="0" smtClean="0"/>
                        <a:t>     </a:t>
                      </a:r>
                      <a:r>
                        <a:rPr lang="en-US" sz="600" i="0" baseline="0" dirty="0" smtClean="0"/>
                        <a:t>       OR</a:t>
                      </a:r>
                      <a:endParaRPr lang="en-US" sz="600" i="0" dirty="0"/>
                    </a:p>
                    <a:p>
                      <a:pPr algn="l"/>
                      <a:r>
                        <a:rPr lang="en-US" sz="600" i="0" dirty="0" smtClean="0"/>
                        <a:t>PHYS 201</a:t>
                      </a:r>
                    </a:p>
                    <a:p>
                      <a:pPr algn="l"/>
                      <a:r>
                        <a:rPr lang="en-US" sz="600" i="0" dirty="0" smtClean="0"/>
                        <a:t>Newtonian Mechanics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PHYS 104</a:t>
                      </a:r>
                    </a:p>
                    <a:p>
                      <a:pPr algn="l"/>
                      <a:r>
                        <a:rPr lang="en-US" sz="600" i="0" dirty="0" smtClean="0"/>
                        <a:t>Fundamental</a:t>
                      </a:r>
                      <a:r>
                        <a:rPr lang="en-US" sz="600" i="0" baseline="0" dirty="0" smtClean="0"/>
                        <a:t> Physics II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            OR</a:t>
                      </a:r>
                    </a:p>
                    <a:p>
                      <a:pPr algn="l"/>
                      <a:r>
                        <a:rPr lang="en-US" sz="600" i="0" dirty="0" smtClean="0"/>
                        <a:t>PHYS 202</a:t>
                      </a:r>
                    </a:p>
                    <a:p>
                      <a:pPr algn="l"/>
                      <a:r>
                        <a:rPr lang="en-US" sz="600" i="0" dirty="0" smtClean="0"/>
                        <a:t>Electricity and Magnetism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>
                          <a:solidFill>
                            <a:schemeClr val="tx1"/>
                          </a:solidFill>
                        </a:rPr>
                        <a:t>BIOL 190 </a:t>
                      </a:r>
                    </a:p>
                    <a:p>
                      <a:pPr algn="l"/>
                      <a:r>
                        <a:rPr lang="en-US" sz="600" i="0" dirty="0" smtClean="0">
                          <a:solidFill>
                            <a:schemeClr val="tx1"/>
                          </a:solidFill>
                        </a:rPr>
                        <a:t>Principles of Biology</a:t>
                      </a:r>
                      <a:endParaRPr lang="en-US" sz="600" i="0" dirty="0">
                        <a:solidFill>
                          <a:schemeClr val="tx1"/>
                        </a:solidFill>
                      </a:endParaRP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>
                        <a:solidFill>
                          <a:schemeClr val="tx1"/>
                        </a:solidFill>
                      </a:endParaRP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BIOL 315</a:t>
                      </a:r>
                    </a:p>
                    <a:p>
                      <a:r>
                        <a:rPr lang="en-US" sz="600" dirty="0" smtClean="0"/>
                        <a:t>Genetics</a:t>
                      </a:r>
                      <a:endParaRPr lang="en-US" sz="600" dirty="0"/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600" i="0" baseline="0" dirty="0" smtClean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dirty="0" smtClean="0"/>
                        <a:t>CHEM 340</a:t>
                      </a:r>
                    </a:p>
                    <a:p>
                      <a:pPr algn="l"/>
                      <a:r>
                        <a:rPr lang="en-US" sz="600" i="0" dirty="0" smtClean="0"/>
                        <a:t>Pharmaceutical Chemistry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BIOL 210 </a:t>
                      </a:r>
                    </a:p>
                    <a:p>
                      <a:pPr algn="l"/>
                      <a:r>
                        <a:rPr lang="en-US" sz="600" i="0" dirty="0" smtClean="0"/>
                        <a:t>Cell Biology</a:t>
                      </a:r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BIOL 340</a:t>
                      </a:r>
                    </a:p>
                    <a:p>
                      <a:pPr algn="l"/>
                      <a:r>
                        <a:rPr lang="en-US" sz="600" i="0" dirty="0" smtClean="0"/>
                        <a:t>Animal Behavior</a:t>
                      </a:r>
                      <a:endParaRPr lang="en-US" sz="600" i="0" dirty="0"/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600" i="0" baseline="0" dirty="0" smtClean="0"/>
                        <a:t>CHEM 112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baseline="0" dirty="0" smtClean="0"/>
                        <a:t>General Chemistry II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baseline="0" dirty="0" smtClean="0"/>
                        <a:t>          OR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CHEM 118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baseline="0" dirty="0" smtClean="0"/>
                        <a:t>General Chemistry: Advanced Principles and Applications II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CHEM 341</a:t>
                      </a:r>
                    </a:p>
                    <a:p>
                      <a:pPr algn="l"/>
                      <a:r>
                        <a:rPr lang="en-US" sz="600" i="0" dirty="0" smtClean="0"/>
                        <a:t>Biochemistry I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PHYS 390</a:t>
                      </a:r>
                    </a:p>
                    <a:p>
                      <a:pPr algn="l"/>
                      <a:r>
                        <a:rPr lang="en-US" sz="600" i="0" dirty="0" smtClean="0"/>
                        <a:t>Quantum Mechanics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315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i="0" baseline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BIOL 225</a:t>
                      </a:r>
                    </a:p>
                    <a:p>
                      <a:pPr algn="l"/>
                      <a:r>
                        <a:rPr lang="en-US" sz="600" i="0" dirty="0" smtClean="0"/>
                        <a:t>History of Life</a:t>
                      </a:r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b="0" i="0" dirty="0" smtClean="0"/>
                        <a:t>BIOL 390</a:t>
                      </a:r>
                    </a:p>
                    <a:p>
                      <a:pPr algn="l"/>
                      <a:r>
                        <a:rPr lang="en-US" sz="600" b="0" i="0" dirty="0" smtClean="0"/>
                        <a:t>Advanced Cell Biology</a:t>
                      </a:r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CHEM 342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dirty="0" smtClean="0"/>
                        <a:t>Biochemistry I</a:t>
                      </a:r>
                      <a:r>
                        <a:rPr lang="en-US" sz="600" i="0" dirty="0"/>
                        <a:t>I</a:t>
                      </a:r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PHYS 410</a:t>
                      </a:r>
                    </a:p>
                    <a:p>
                      <a:pPr algn="l"/>
                      <a:r>
                        <a:rPr lang="en-US" sz="600" i="0" dirty="0" smtClean="0"/>
                        <a:t>Biophysics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BIOL 230 </a:t>
                      </a:r>
                    </a:p>
                    <a:p>
                      <a:pPr algn="l"/>
                      <a:r>
                        <a:rPr lang="en-US" sz="600" i="0" dirty="0" smtClean="0"/>
                        <a:t>Human Anatomy &amp; Physiology I</a:t>
                      </a:r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BIOL 415</a:t>
                      </a:r>
                    </a:p>
                    <a:p>
                      <a:pPr algn="l"/>
                      <a:r>
                        <a:rPr lang="en-US" sz="600" i="0" dirty="0" smtClean="0"/>
                        <a:t>Evolution</a:t>
                      </a:r>
                      <a:endParaRPr lang="en-US" sz="600" i="0" dirty="0"/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CHEM</a:t>
                      </a:r>
                      <a:r>
                        <a:rPr lang="en-US" sz="600" i="0" baseline="0" dirty="0" smtClean="0"/>
                        <a:t> 221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Organic Chemistry I</a:t>
                      </a:r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BIOL 260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0" dirty="0" smtClean="0"/>
                        <a:t>Human Anatomy &amp; Physiology I</a:t>
                      </a:r>
                      <a:r>
                        <a:rPr lang="en-US" sz="600" i="0" dirty="0"/>
                        <a:t>I</a:t>
                      </a:r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BIOL 420</a:t>
                      </a:r>
                    </a:p>
                    <a:p>
                      <a:pPr algn="l"/>
                      <a:r>
                        <a:rPr lang="en-US" sz="600" i="0" dirty="0" smtClean="0"/>
                        <a:t>Developmental Biology</a:t>
                      </a:r>
                      <a:endParaRPr lang="en-US" sz="600" i="0" dirty="0"/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579880"/>
                  </a:ext>
                </a:extLst>
              </a:tr>
              <a:tr h="263465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Statistics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i="0" dirty="0" smtClean="0"/>
                        <a:t>Computer Science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0" dirty="0" smtClean="0"/>
                        <a:t>Mathematics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600" dirty="0" smtClean="0"/>
                        <a:t>INQ 240                                          or                    STAT</a:t>
                      </a:r>
                      <a:r>
                        <a:rPr lang="en-US" sz="600" baseline="0" dirty="0" smtClean="0"/>
                        <a:t> 210</a:t>
                      </a:r>
                      <a:endParaRPr lang="en-US" sz="600" dirty="0" smtClean="0"/>
                    </a:p>
                    <a:p>
                      <a:pPr algn="l"/>
                      <a:r>
                        <a:rPr lang="en-US" sz="600" dirty="0" smtClean="0"/>
                        <a:t>Statistical</a:t>
                      </a:r>
                      <a:r>
                        <a:rPr lang="en-US" sz="600" baseline="0" dirty="0" smtClean="0"/>
                        <a:t> Reasoning                                            Statistical Methods I</a:t>
                      </a:r>
                      <a:endParaRPr lang="en-US" sz="60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CPSC 120 </a:t>
                      </a:r>
                    </a:p>
                    <a:p>
                      <a:pPr algn="l"/>
                      <a:r>
                        <a:rPr lang="en-US" sz="600" i="0" dirty="0" smtClean="0"/>
                        <a:t>Programming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MATH 111</a:t>
                      </a:r>
                    </a:p>
                    <a:p>
                      <a:pPr algn="l"/>
                      <a:r>
                        <a:rPr lang="en-US" sz="600" i="0" dirty="0" smtClean="0"/>
                        <a:t>Mathematical</a:t>
                      </a:r>
                      <a:r>
                        <a:rPr lang="en-US" sz="600" i="0" baseline="0" dirty="0" smtClean="0"/>
                        <a:t> Models for the Management Sciences        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MATH 131</a:t>
                      </a:r>
                    </a:p>
                    <a:p>
                      <a:pPr algn="l"/>
                      <a:r>
                        <a:rPr lang="en-US" sz="600" i="0" dirty="0" smtClean="0"/>
                        <a:t>Discrete Mathematics</a:t>
                      </a:r>
                    </a:p>
                    <a:p>
                      <a:pPr algn="l"/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600" dirty="0" smtClean="0"/>
                        <a:t>STAT 220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/>
                        <a:t>Statistical Methods</a:t>
                      </a:r>
                      <a:r>
                        <a:rPr lang="en-US" sz="600" baseline="0" dirty="0"/>
                        <a:t> </a:t>
                      </a:r>
                      <a:r>
                        <a:rPr lang="en-US" sz="600" baseline="0" dirty="0" smtClean="0"/>
                        <a:t>I</a:t>
                      </a:r>
                      <a:endParaRPr lang="en-US" sz="60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CPSC 170</a:t>
                      </a:r>
                    </a:p>
                    <a:p>
                      <a:pPr algn="l"/>
                      <a:r>
                        <a:rPr lang="en-US" sz="600" i="0" dirty="0" smtClean="0"/>
                        <a:t>Fundamentals of </a:t>
                      </a:r>
                      <a:r>
                        <a:rPr lang="en-US" sz="600" i="0" smtClean="0"/>
                        <a:t>Computer Science</a:t>
                      </a:r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baseline="0" dirty="0" smtClean="0"/>
                        <a:t>MATH 118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Differential Calculus</a:t>
                      </a:r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MATH</a:t>
                      </a:r>
                      <a:r>
                        <a:rPr lang="en-US" sz="600" i="0" baseline="0" dirty="0" smtClean="0"/>
                        <a:t> 201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Linear Algebra</a:t>
                      </a:r>
                      <a:endParaRPr lang="en-US" sz="600" i="0" dirty="0" smtClean="0"/>
                    </a:p>
                    <a:p>
                      <a:pPr algn="l"/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600" dirty="0" smtClean="0"/>
                        <a:t>STAT 303</a:t>
                      </a:r>
                    </a:p>
                    <a:p>
                      <a:pPr algn="l"/>
                      <a:r>
                        <a:rPr lang="en-US" sz="600" dirty="0" smtClean="0"/>
                        <a:t>Experimental</a:t>
                      </a:r>
                      <a:r>
                        <a:rPr lang="en-US" sz="600" baseline="0" dirty="0" smtClean="0"/>
                        <a:t> D</a:t>
                      </a:r>
                      <a:r>
                        <a:rPr lang="en-US" sz="600" dirty="0" smtClean="0"/>
                        <a:t>esign</a:t>
                      </a:r>
                    </a:p>
                    <a:p>
                      <a:pPr algn="l"/>
                      <a:endParaRPr lang="en-US" sz="60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600" i="0" smtClean="0"/>
                        <a:t>CPSC </a:t>
                      </a:r>
                      <a:r>
                        <a:rPr lang="en-US" sz="600" i="0" dirty="0" smtClean="0"/>
                        <a:t>342/MATH 342</a:t>
                      </a:r>
                    </a:p>
                    <a:p>
                      <a:pPr algn="l"/>
                      <a:r>
                        <a:rPr lang="en-US" sz="600" i="0" dirty="0" smtClean="0"/>
                        <a:t>Numerical Analysis</a:t>
                      </a:r>
                    </a:p>
                    <a:p>
                      <a:pPr algn="l"/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sz="600" i="0" baseline="0" dirty="0" smtClean="0"/>
                        <a:t>MATH 119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Integral Calculus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             OR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MATH 121</a:t>
                      </a:r>
                    </a:p>
                    <a:p>
                      <a:pPr algn="l"/>
                      <a:r>
                        <a:rPr lang="en-US" sz="600" i="0" baseline="0" dirty="0" smtClean="0"/>
                        <a:t>Calculus I</a:t>
                      </a:r>
                      <a:endParaRPr lang="en-US" sz="600" i="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MATH 321</a:t>
                      </a:r>
                    </a:p>
                    <a:p>
                      <a:pPr algn="l"/>
                      <a:r>
                        <a:rPr lang="en-US" sz="600" i="0" dirty="0" smtClean="0"/>
                        <a:t>Vector Calculus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9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600" dirty="0" smtClean="0"/>
                        <a:t>STAT 304 </a:t>
                      </a:r>
                    </a:p>
                    <a:p>
                      <a:pPr algn="l"/>
                      <a:r>
                        <a:rPr lang="en-US" sz="600" dirty="0" smtClean="0"/>
                        <a:t>Applied Regression Analysis</a:t>
                      </a:r>
                    </a:p>
                    <a:p>
                      <a:pPr algn="l"/>
                      <a:endParaRPr lang="en-US" sz="60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666120"/>
                  </a:ext>
                </a:extLst>
              </a:tr>
              <a:tr h="316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endParaRPr lang="en-US" sz="60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MATH 332</a:t>
                      </a:r>
                    </a:p>
                    <a:p>
                      <a:pPr algn="l"/>
                      <a:r>
                        <a:rPr lang="en-US" sz="600" i="0" dirty="0" smtClean="0"/>
                        <a:t>Applied Differential Equations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789266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i="0" baseline="0" dirty="0" smtClean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en-US" sz="600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MATH 122</a:t>
                      </a:r>
                    </a:p>
                    <a:p>
                      <a:pPr algn="l"/>
                      <a:r>
                        <a:rPr lang="en-US" sz="600" i="0" dirty="0" smtClean="0"/>
                        <a:t>Calculus II</a:t>
                      </a:r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600" i="0" dirty="0" smtClean="0"/>
                        <a:t>MATH 342</a:t>
                      </a:r>
                    </a:p>
                    <a:p>
                      <a:pPr algn="l"/>
                      <a:r>
                        <a:rPr lang="en-US" sz="600" i="0" dirty="0" smtClean="0"/>
                        <a:t>Numerical Analysis</a:t>
                      </a:r>
                    </a:p>
                    <a:p>
                      <a:pPr algn="l"/>
                      <a:endParaRPr lang="en-US" sz="600" i="0" dirty="0" smtClean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7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755" marR="90755" marT="45378" marB="45378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97665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33400" y="5029200"/>
            <a:ext cx="1143000" cy="45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STEM complete:____</a:t>
            </a:r>
            <a:endParaRPr lang="en-US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3618</TotalTime>
  <Words>715</Words>
  <Application>Microsoft Office PowerPoint</Application>
  <PresentationFormat>On-screen Show (4:3)</PresentationFormat>
  <Paragraphs>241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Buchholz, Christopher</dc:creator>
  <cp:lastModifiedBy>Buchholz, Christopher</cp:lastModifiedBy>
  <cp:revision>103</cp:revision>
  <cp:lastPrinted>2018-11-09T20:31:02Z</cp:lastPrinted>
  <dcterms:created xsi:type="dcterms:W3CDTF">2006-08-16T00:00:00Z</dcterms:created>
  <dcterms:modified xsi:type="dcterms:W3CDTF">2020-10-21T13:00:16Z</dcterms:modified>
</cp:coreProperties>
</file>