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1"/>
  </p:sldMasterIdLst>
  <p:notesMasterIdLst>
    <p:notesMasterId r:id="rId49"/>
  </p:notesMasterIdLst>
  <p:sldIdLst>
    <p:sldId id="256" r:id="rId2"/>
    <p:sldId id="259" r:id="rId3"/>
    <p:sldId id="261" r:id="rId4"/>
    <p:sldId id="262" r:id="rId5"/>
    <p:sldId id="264" r:id="rId6"/>
    <p:sldId id="312" r:id="rId7"/>
    <p:sldId id="266" r:id="rId8"/>
    <p:sldId id="257" r:id="rId9"/>
    <p:sldId id="282" r:id="rId10"/>
    <p:sldId id="280" r:id="rId11"/>
    <p:sldId id="321" r:id="rId12"/>
    <p:sldId id="302" r:id="rId13"/>
    <p:sldId id="306" r:id="rId14"/>
    <p:sldId id="319" r:id="rId15"/>
    <p:sldId id="267" r:id="rId16"/>
    <p:sldId id="275" r:id="rId17"/>
    <p:sldId id="276" r:id="rId18"/>
    <p:sldId id="322" r:id="rId19"/>
    <p:sldId id="277" r:id="rId20"/>
    <p:sldId id="305" r:id="rId21"/>
    <p:sldId id="278" r:id="rId22"/>
    <p:sldId id="309" r:id="rId23"/>
    <p:sldId id="303" r:id="rId24"/>
    <p:sldId id="310" r:id="rId25"/>
    <p:sldId id="304" r:id="rId26"/>
    <p:sldId id="308" r:id="rId27"/>
    <p:sldId id="311" r:id="rId28"/>
    <p:sldId id="279" r:id="rId29"/>
    <p:sldId id="301" r:id="rId30"/>
    <p:sldId id="268" r:id="rId31"/>
    <p:sldId id="269" r:id="rId32"/>
    <p:sldId id="285" r:id="rId33"/>
    <p:sldId id="296" r:id="rId34"/>
    <p:sldId id="297" r:id="rId35"/>
    <p:sldId id="307" r:id="rId36"/>
    <p:sldId id="314" r:id="rId37"/>
    <p:sldId id="317" r:id="rId38"/>
    <p:sldId id="315" r:id="rId39"/>
    <p:sldId id="313" r:id="rId40"/>
    <p:sldId id="299" r:id="rId41"/>
    <p:sldId id="271" r:id="rId42"/>
    <p:sldId id="281" r:id="rId43"/>
    <p:sldId id="320" r:id="rId44"/>
    <p:sldId id="273" r:id="rId45"/>
    <p:sldId id="295" r:id="rId46"/>
    <p:sldId id="274" r:id="rId47"/>
    <p:sldId id="318"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62" autoAdjust="0"/>
  </p:normalViewPr>
  <p:slideViewPr>
    <p:cSldViewPr snapToGrid="0" snapToObjects="1">
      <p:cViewPr varScale="1">
        <p:scale>
          <a:sx n="104" d="100"/>
          <a:sy n="104" d="100"/>
        </p:scale>
        <p:origin x="-177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FDC9F0-0290-2748-B58A-2E87F7159A51}" type="datetimeFigureOut">
              <a:rPr lang="en-US" smtClean="0"/>
              <a:t>9/26/13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9E2A89-1A81-614F-B68D-382AEABC1C83}" type="slidenum">
              <a:rPr lang="en-US" smtClean="0"/>
              <a:t>‹#›</a:t>
            </a:fld>
            <a:endParaRPr lang="en-US"/>
          </a:p>
        </p:txBody>
      </p:sp>
    </p:spTree>
    <p:extLst>
      <p:ext uri="{BB962C8B-B14F-4D97-AF65-F5344CB8AC3E}">
        <p14:creationId xmlns:p14="http://schemas.microsoft.com/office/powerpoint/2010/main" val="12189468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Christine</a:t>
            </a:r>
            <a:endParaRPr lang="en-US" dirty="0"/>
          </a:p>
        </p:txBody>
      </p:sp>
      <p:sp>
        <p:nvSpPr>
          <p:cNvPr id="4" name="Slide Number Placeholder 3"/>
          <p:cNvSpPr>
            <a:spLocks noGrp="1"/>
          </p:cNvSpPr>
          <p:nvPr>
            <p:ph type="sldNum" sz="quarter" idx="10"/>
          </p:nvPr>
        </p:nvSpPr>
        <p:spPr/>
        <p:txBody>
          <a:bodyPr/>
          <a:lstStyle/>
          <a:p>
            <a:fld id="{FC7331F7-1F4A-454A-81C4-06235C3E92A9}" type="slidenum">
              <a:rPr lang="en-US" smtClean="0"/>
              <a:t>3</a:t>
            </a:fld>
            <a:endParaRPr lang="en-US"/>
          </a:p>
        </p:txBody>
      </p:sp>
    </p:spTree>
    <p:extLst>
      <p:ext uri="{BB962C8B-B14F-4D97-AF65-F5344CB8AC3E}">
        <p14:creationId xmlns:p14="http://schemas.microsoft.com/office/powerpoint/2010/main" val="2268496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Giuliana</a:t>
            </a:r>
            <a:endParaRPr lang="en-US" dirty="0"/>
          </a:p>
        </p:txBody>
      </p:sp>
      <p:sp>
        <p:nvSpPr>
          <p:cNvPr id="4" name="Slide Number Placeholder 3"/>
          <p:cNvSpPr>
            <a:spLocks noGrp="1"/>
          </p:cNvSpPr>
          <p:nvPr>
            <p:ph type="sldNum" sz="quarter" idx="10"/>
          </p:nvPr>
        </p:nvSpPr>
        <p:spPr/>
        <p:txBody>
          <a:bodyPr/>
          <a:lstStyle/>
          <a:p>
            <a:fld id="{FC7331F7-1F4A-454A-81C4-06235C3E92A9}" type="slidenum">
              <a:rPr lang="en-US" smtClean="0"/>
              <a:t>5</a:t>
            </a:fld>
            <a:endParaRPr lang="en-US"/>
          </a:p>
        </p:txBody>
      </p:sp>
    </p:spTree>
    <p:extLst>
      <p:ext uri="{BB962C8B-B14F-4D97-AF65-F5344CB8AC3E}">
        <p14:creationId xmlns:p14="http://schemas.microsoft.com/office/powerpoint/2010/main" val="17548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Christine</a:t>
            </a:r>
            <a:endParaRPr lang="en-US" dirty="0"/>
          </a:p>
        </p:txBody>
      </p:sp>
      <p:sp>
        <p:nvSpPr>
          <p:cNvPr id="4" name="Slide Number Placeholder 3"/>
          <p:cNvSpPr>
            <a:spLocks noGrp="1"/>
          </p:cNvSpPr>
          <p:nvPr>
            <p:ph type="sldNum" sz="quarter" idx="10"/>
          </p:nvPr>
        </p:nvSpPr>
        <p:spPr/>
        <p:txBody>
          <a:bodyPr/>
          <a:lstStyle/>
          <a:p>
            <a:fld id="{FC7331F7-1F4A-454A-81C4-06235C3E92A9}" type="slidenum">
              <a:rPr lang="en-US" smtClean="0"/>
              <a:t>30</a:t>
            </a:fld>
            <a:endParaRPr lang="en-US"/>
          </a:p>
        </p:txBody>
      </p:sp>
    </p:spTree>
    <p:extLst>
      <p:ext uri="{BB962C8B-B14F-4D97-AF65-F5344CB8AC3E}">
        <p14:creationId xmlns:p14="http://schemas.microsoft.com/office/powerpoint/2010/main" val="3262305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Giuliana</a:t>
            </a:r>
            <a:endParaRPr lang="en-US" dirty="0"/>
          </a:p>
        </p:txBody>
      </p:sp>
      <p:sp>
        <p:nvSpPr>
          <p:cNvPr id="4" name="Slide Number Placeholder 3"/>
          <p:cNvSpPr>
            <a:spLocks noGrp="1"/>
          </p:cNvSpPr>
          <p:nvPr>
            <p:ph type="sldNum" sz="quarter" idx="10"/>
          </p:nvPr>
        </p:nvSpPr>
        <p:spPr/>
        <p:txBody>
          <a:bodyPr/>
          <a:lstStyle/>
          <a:p>
            <a:fld id="{FC7331F7-1F4A-454A-81C4-06235C3E92A9}" type="slidenum">
              <a:rPr lang="en-US" smtClean="0"/>
              <a:t>46</a:t>
            </a:fld>
            <a:endParaRPr lang="en-US"/>
          </a:p>
        </p:txBody>
      </p:sp>
    </p:spTree>
    <p:extLst>
      <p:ext uri="{BB962C8B-B14F-4D97-AF65-F5344CB8AC3E}">
        <p14:creationId xmlns:p14="http://schemas.microsoft.com/office/powerpoint/2010/main" val="1367678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9/26/13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AD4C8FA5-C46B-0147-AE4F-14977F01888C}" type="datetimeFigureOut">
              <a:rPr lang="en-US" smtClean="0"/>
              <a:t>9/26/13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1B9DD-DF7A-7B43-B396-AC3A2EF0190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D4C8FA5-C46B-0147-AE4F-14977F01888C}" type="datetimeFigureOut">
              <a:rPr lang="en-US" smtClean="0"/>
              <a:t>9/26/13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1B9DD-DF7A-7B43-B396-AC3A2EF0190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D4C8FA5-C46B-0147-AE4F-14977F01888C}" type="datetimeFigureOut">
              <a:rPr lang="en-US" smtClean="0"/>
              <a:t>9/26/13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1B9DD-DF7A-7B43-B396-AC3A2EF0190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D4C8FA5-C46B-0147-AE4F-14977F01888C}" type="datetimeFigureOut">
              <a:rPr lang="en-US" smtClean="0"/>
              <a:t>9/26/13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1B9DD-DF7A-7B43-B396-AC3A2EF0190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A6734C-E115-4BC5-9FB0-F9BF6FABFDA0}" type="datetimeFigureOut">
              <a:rPr lang="en-US" smtClean="0"/>
              <a:t>9/26/13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D4C8FA5-C46B-0147-AE4F-14977F01888C}" type="datetimeFigureOut">
              <a:rPr lang="en-US" smtClean="0"/>
              <a:t>9/26/13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1B9DD-DF7A-7B43-B396-AC3A2EF0190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D4C8FA5-C46B-0147-AE4F-14977F01888C}" type="datetimeFigureOut">
              <a:rPr lang="en-US" smtClean="0"/>
              <a:t>9/26/13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61B9DD-DF7A-7B43-B396-AC3A2EF0190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D4C8FA5-C46B-0147-AE4F-14977F01888C}" type="datetimeFigureOut">
              <a:rPr lang="en-US" smtClean="0"/>
              <a:t>9/26/13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61B9DD-DF7A-7B43-B396-AC3A2EF0190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8FA5-C46B-0147-AE4F-14977F01888C}" type="datetimeFigureOut">
              <a:rPr lang="en-US" smtClean="0"/>
              <a:t>9/26/13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61B9DD-DF7A-7B43-B396-AC3A2EF0190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8FA5-C46B-0147-AE4F-14977F01888C}" type="datetimeFigureOut">
              <a:rPr lang="en-US" smtClean="0"/>
              <a:t>9/26/13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1B9DD-DF7A-7B43-B396-AC3A2EF0190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AD4C8FA5-C46B-0147-AE4F-14977F01888C}" type="datetimeFigureOut">
              <a:rPr lang="en-US" smtClean="0"/>
              <a:t>9/26/13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1B9DD-DF7A-7B43-B396-AC3A2EF0190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AD4C8FA5-C46B-0147-AE4F-14977F01888C}" type="datetimeFigureOut">
              <a:rPr lang="en-US" smtClean="0"/>
              <a:t>9/26/13</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7561B9DD-DF7A-7B43-B396-AC3A2EF0190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lassdojo.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uperteachertools.com/instantclassroom/random-name-generator.php" TargetMode="Externa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Quizlet.com" TargetMode="Externa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ducreations.com/" TargetMode="Externa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raphite.org/" TargetMode="Externa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kindertown.com/" TargetMode="Externa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earni.st/category/featured" TargetMode="Externa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eelinetv.com/" TargetMode="Externa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www.flipsnack.com/" TargetMode="External"/><Relationship Id="rId4" Type="http://schemas.openxmlformats.org/officeDocument/2006/relationships/hyperlink" Target="http://plnnr.com/" TargetMode="External"/><Relationship Id="rId5" Type="http://schemas.openxmlformats.org/officeDocument/2006/relationships/hyperlink" Target="Earthcam" TargetMode="External"/><Relationship Id="rId1" Type="http://schemas.openxmlformats.org/officeDocument/2006/relationships/slideLayout" Target="../slideLayouts/slideLayout2.xml"/><Relationship Id="rId2" Type="http://schemas.openxmlformats.org/officeDocument/2006/relationships/hyperlink" Target="http://www.flipbook.tv/"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flisti.com/" TargetMode="External"/><Relationship Id="rId4" Type="http://schemas.openxmlformats.org/officeDocument/2006/relationships/hyperlink" Target="http://www.polyglotproject.com/" TargetMode="External"/><Relationship Id="rId1" Type="http://schemas.openxmlformats.org/officeDocument/2006/relationships/slideLayout" Target="../slideLayouts/slideLayout2.xml"/><Relationship Id="rId2" Type="http://schemas.openxmlformats.org/officeDocument/2006/relationships/hyperlink" Target="http://www.zondle.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hyperlink" Target="http://remind101.com/" TargetMode="External"/><Relationship Id="rId4" Type="http://schemas.openxmlformats.org/officeDocument/2006/relationships/image" Target="../media/image28.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1" Type="http://schemas.microsoft.com/office/2007/relationships/media" Target="../media/media1.MOV"/><Relationship Id="rId2" Type="http://schemas.openxmlformats.org/officeDocument/2006/relationships/video" Target="../media/media1.MOV"/></Relationships>
</file>

<file path=ppt/slides/_rels/slide32.xml.rels><?xml version="1.0" encoding="UTF-8" standalone="yes"?>
<Relationships xmlns="http://schemas.openxmlformats.org/package/2006/relationships"><Relationship Id="rId3" Type="http://schemas.openxmlformats.org/officeDocument/2006/relationships/hyperlink" Target="http://educatools.com/" TargetMode="External"/><Relationship Id="rId4" Type="http://schemas.openxmlformats.org/officeDocument/2006/relationships/hyperlink" Target="http://www.educatools.com/optius/tutorials.cfm" TargetMode="External"/><Relationship Id="rId1" Type="http://schemas.openxmlformats.org/officeDocument/2006/relationships/slideLayout" Target="../slideLayouts/slideLayout2.xml"/><Relationship Id="rId2" Type="http://schemas.openxmlformats.org/officeDocument/2006/relationships/hyperlink" Target="Socrativ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animoto.com/" TargetMode="External"/><Relationship Id="rId4" Type="http://schemas.openxmlformats.org/officeDocument/2006/relationships/hyperlink" Target="http://www.vuvox.com" TargetMode="External"/><Relationship Id="rId1" Type="http://schemas.openxmlformats.org/officeDocument/2006/relationships/slideLayout" Target="../slideLayouts/slideLayout2.xml"/><Relationship Id="rId2" Type="http://schemas.openxmlformats.org/officeDocument/2006/relationships/hyperlink" Target="http://www.ticklypictures.com/shop/jellyca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nextvista.org/" TargetMode="External"/><Relationship Id="rId4" Type="http://schemas.openxmlformats.org/officeDocument/2006/relationships/hyperlink" Target="http://www.screencast-o-matic.com" TargetMode="External"/><Relationship Id="rId5" Type="http://schemas.openxmlformats.org/officeDocument/2006/relationships/hyperlink" Target="http://www.screenr.com/" TargetMode="External"/><Relationship Id="rId6" Type="http://schemas.openxmlformats.org/officeDocument/2006/relationships/hyperlink" Target="http://www.creazaeducation.com/" TargetMode="External"/><Relationship Id="rId1" Type="http://schemas.openxmlformats.org/officeDocument/2006/relationships/slideLayout" Target="../slideLayouts/slideLayout2.xml"/><Relationship Id="rId2" Type="http://schemas.openxmlformats.org/officeDocument/2006/relationships/hyperlink" Target="http://www.showme.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hir.ag/projects/team-maker/" TargetMode="Externa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hyperlink" Target="http://padlet.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adlet.com/wall/FLAVA2013"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evideo.com/" TargetMode="Externa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alogues.com/" TargetMode="Externa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pinterest.com/miscositaspix/speaking-writing-prompts/" TargetMode="External"/><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hyperlink" Target="http://pinterest.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interest.com/myhnylynn/la-classe-de-francais/" TargetMode="Externa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hyperlink" Target="http://cooltoolsforschools.wikispaces.com/home" TargetMode="External"/><Relationship Id="rId4" Type="http://schemas.openxmlformats.org/officeDocument/2006/relationships/hyperlink" Target="http://www.boxoftricks.net/internet-resouces-for-education/" TargetMode="External"/><Relationship Id="rId1" Type="http://schemas.openxmlformats.org/officeDocument/2006/relationships/slideLayout" Target="../slideLayouts/slideLayout2.xml"/><Relationship Id="rId2" Type="http://schemas.openxmlformats.org/officeDocument/2006/relationships/hyperlink" Target="https://groups.diigo.com/group/calicotool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hyperlink" Target="mailto:cstanley@roanoke.edu" TargetMode="Externa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listserv.buffalo.edu/archives/flteach.html" TargetMode="External"/><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hyperlink" Target="http://www.lex.vcu.edu/lesson_templat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0738" y="3573913"/>
            <a:ext cx="7542212" cy="1594240"/>
          </a:xfrm>
        </p:spPr>
        <p:txBody>
          <a:bodyPr>
            <a:normAutofit fontScale="90000"/>
          </a:bodyPr>
          <a:lstStyle/>
          <a:p>
            <a:r>
              <a:rPr lang="en-US" dirty="0" smtClean="0">
                <a:latin typeface="Goudy Old Style"/>
                <a:cs typeface="Goudy Old Style"/>
              </a:rPr>
              <a:t>Engage and Educate with Tech Tools</a:t>
            </a:r>
            <a:endParaRPr lang="en-US" dirty="0">
              <a:latin typeface="Goudy Old Style"/>
              <a:cs typeface="Goudy Old Style"/>
            </a:endParaRPr>
          </a:p>
        </p:txBody>
      </p:sp>
      <p:sp>
        <p:nvSpPr>
          <p:cNvPr id="3" name="Subtitle 2"/>
          <p:cNvSpPr>
            <a:spLocks noGrp="1"/>
          </p:cNvSpPr>
          <p:nvPr>
            <p:ph type="subTitle" idx="1"/>
          </p:nvPr>
        </p:nvSpPr>
        <p:spPr/>
        <p:txBody>
          <a:bodyPr>
            <a:normAutofit fontScale="77500" lnSpcReduction="20000"/>
          </a:bodyPr>
          <a:lstStyle/>
          <a:p>
            <a:r>
              <a:rPr lang="en-US" dirty="0" smtClean="0">
                <a:latin typeface="Goudy Old Style"/>
                <a:cs typeface="Goudy Old Style"/>
              </a:rPr>
              <a:t>Christine S. Stanley</a:t>
            </a:r>
          </a:p>
          <a:p>
            <a:r>
              <a:rPr lang="en-US" dirty="0" smtClean="0">
                <a:latin typeface="Goudy Old Style"/>
                <a:cs typeface="Goudy Old Style"/>
              </a:rPr>
              <a:t>Roanoke College</a:t>
            </a:r>
          </a:p>
          <a:p>
            <a:r>
              <a:rPr lang="en-US" dirty="0" smtClean="0">
                <a:latin typeface="Goudy Old Style"/>
                <a:cs typeface="Goudy Old Style"/>
              </a:rPr>
              <a:t>October 5, 2013</a:t>
            </a:r>
          </a:p>
          <a:p>
            <a:r>
              <a:rPr lang="en-US" dirty="0" smtClean="0">
                <a:latin typeface="Goudy Old Style"/>
                <a:cs typeface="Goudy Old Style"/>
              </a:rPr>
              <a:t>Session 72 9:00-10:00</a:t>
            </a:r>
          </a:p>
          <a:p>
            <a:endParaRPr lang="en-US" dirty="0" smtClean="0">
              <a:latin typeface="Goudy Old Style"/>
              <a:cs typeface="Goudy Old Style"/>
            </a:endParaRPr>
          </a:p>
          <a:p>
            <a:endParaRPr lang="en-US" dirty="0" smtClean="0">
              <a:latin typeface="Goudy Old Style"/>
              <a:cs typeface="Goudy Old Style"/>
            </a:endParaRPr>
          </a:p>
          <a:p>
            <a:endParaRPr lang="en-US" dirty="0">
              <a:latin typeface="Goudy Old Style"/>
              <a:cs typeface="Goudy Old Style"/>
            </a:endParaRPr>
          </a:p>
        </p:txBody>
      </p:sp>
      <p:pic>
        <p:nvPicPr>
          <p:cNvPr id="4" name="Picture 3" descr="Roanoke Colle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38" y="0"/>
            <a:ext cx="2032565" cy="1384685"/>
          </a:xfrm>
          <a:prstGeom prst="rect">
            <a:avLst/>
          </a:prstGeom>
        </p:spPr>
      </p:pic>
    </p:spTree>
    <p:extLst>
      <p:ext uri="{BB962C8B-B14F-4D97-AF65-F5344CB8AC3E}">
        <p14:creationId xmlns:p14="http://schemas.microsoft.com/office/powerpoint/2010/main" val="91109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students motivated to behave</a:t>
            </a:r>
            <a:endParaRPr lang="en-US" dirty="0"/>
          </a:p>
        </p:txBody>
      </p:sp>
      <p:sp>
        <p:nvSpPr>
          <p:cNvPr id="3" name="Content Placeholder 2"/>
          <p:cNvSpPr>
            <a:spLocks noGrp="1"/>
          </p:cNvSpPr>
          <p:nvPr>
            <p:ph idx="1"/>
          </p:nvPr>
        </p:nvSpPr>
        <p:spPr/>
        <p:txBody>
          <a:bodyPr>
            <a:noAutofit/>
          </a:bodyPr>
          <a:lstStyle/>
          <a:p>
            <a:r>
              <a:rPr lang="en-US" sz="2800" dirty="0" smtClean="0"/>
              <a:t>What is discipline and why do we need it?</a:t>
            </a:r>
            <a:endParaRPr lang="en-US" sz="2800" dirty="0"/>
          </a:p>
          <a:p>
            <a:pPr marL="0" indent="0">
              <a:buNone/>
            </a:pPr>
            <a:r>
              <a:rPr lang="en-US" sz="2800" dirty="0" smtClean="0"/>
              <a:t>    “Discipline” origin comes from </a:t>
            </a:r>
            <a:r>
              <a:rPr lang="en-US" sz="2800" dirty="0"/>
              <a:t>L</a:t>
            </a:r>
            <a:r>
              <a:rPr lang="en-US" sz="2800" dirty="0" smtClean="0"/>
              <a:t>atin-</a:t>
            </a:r>
            <a:r>
              <a:rPr lang="en-US" sz="2800" dirty="0" err="1" smtClean="0"/>
              <a:t>di</a:t>
            </a:r>
            <a:r>
              <a:rPr lang="en-US" sz="2800" b="0" dirty="0" err="1" smtClean="0"/>
              <a:t>cer</a:t>
            </a:r>
            <a:r>
              <a:rPr lang="en-US" sz="2800" dirty="0" err="1" smtClean="0"/>
              <a:t>e</a:t>
            </a:r>
            <a:r>
              <a:rPr lang="en-US" sz="2800" dirty="0" smtClean="0"/>
              <a:t>- to learn</a:t>
            </a:r>
            <a:endParaRPr lang="en-US" sz="2800" dirty="0"/>
          </a:p>
          <a:p>
            <a:pPr marL="0" indent="0">
              <a:buNone/>
            </a:pPr>
            <a:r>
              <a:rPr lang="en-US" sz="2800" dirty="0" smtClean="0"/>
              <a:t>     If we have discipline in the classroom it makes for a situation that is more   conducive to learning</a:t>
            </a:r>
            <a:r>
              <a:rPr lang="en-US" sz="2800" dirty="0"/>
              <a:t>. </a:t>
            </a:r>
            <a:r>
              <a:rPr lang="en-US" sz="2800" dirty="0" smtClean="0"/>
              <a:t> </a:t>
            </a:r>
          </a:p>
        </p:txBody>
      </p:sp>
    </p:spTree>
    <p:extLst>
      <p:ext uri="{BB962C8B-B14F-4D97-AF65-F5344CB8AC3E}">
        <p14:creationId xmlns:p14="http://schemas.microsoft.com/office/powerpoint/2010/main" val="2704695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DOJO</a:t>
            </a:r>
            <a:endParaRPr lang="en-US" dirty="0"/>
          </a:p>
        </p:txBody>
      </p:sp>
      <p:sp>
        <p:nvSpPr>
          <p:cNvPr id="3" name="Content Placeholder 2"/>
          <p:cNvSpPr>
            <a:spLocks noGrp="1"/>
          </p:cNvSpPr>
          <p:nvPr>
            <p:ph idx="1"/>
          </p:nvPr>
        </p:nvSpPr>
        <p:spPr/>
        <p:txBody>
          <a:bodyPr>
            <a:normAutofit fontScale="92500" lnSpcReduction="20000"/>
          </a:bodyPr>
          <a:lstStyle/>
          <a:p>
            <a:r>
              <a:rPr lang="en-US" dirty="0"/>
              <a:t>Try Class Dojo for behavior management (all devices)  </a:t>
            </a:r>
            <a:r>
              <a:rPr lang="en-US" dirty="0">
                <a:hlinkClick r:id="rId2"/>
              </a:rPr>
              <a:t>http://www.classdojo.com</a:t>
            </a:r>
            <a:endParaRPr lang="en-US" dirty="0"/>
          </a:p>
          <a:p>
            <a:pPr marL="0" indent="0">
              <a:buNone/>
            </a:pPr>
            <a:r>
              <a:rPr lang="en-US" dirty="0"/>
              <a:t>Students receive “Dojo” points for positive behavior (participation, helping others, great insight, hard work, presentation) or negative points for unwanted behaviors (no homework, interrupting, disrespectful, late, out of chair).  You can customize your list of behaviors and generate an individual report for each student to collect overall performance data.  Parents and/or students can have access to this information with a class code or it can be printed or emailed.  The teacher can set a minimum number for points so that students know they have to be on task, prepared  and participate daily.</a:t>
            </a:r>
          </a:p>
          <a:p>
            <a:endParaRPr lang="en-US" dirty="0"/>
          </a:p>
        </p:txBody>
      </p:sp>
    </p:spTree>
    <p:extLst>
      <p:ext uri="{BB962C8B-B14F-4D97-AF65-F5344CB8AC3E}">
        <p14:creationId xmlns:p14="http://schemas.microsoft.com/office/powerpoint/2010/main" val="17320977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them on their toes with </a:t>
            </a:r>
            <a:r>
              <a:rPr lang="en-US" dirty="0" err="1" smtClean="0"/>
              <a:t>iLeap</a:t>
            </a:r>
            <a:endParaRPr lang="en-US" dirty="0"/>
          </a:p>
        </p:txBody>
      </p:sp>
      <p:pic>
        <p:nvPicPr>
          <p:cNvPr id="4" name="Content Placeholder 3" descr="Screen Shot 2013-09-17 at 11.39.48 AM.png"/>
          <p:cNvPicPr>
            <a:picLocks noGrp="1" noChangeAspect="1"/>
          </p:cNvPicPr>
          <p:nvPr>
            <p:ph idx="1"/>
          </p:nvPr>
        </p:nvPicPr>
        <p:blipFill>
          <a:blip r:embed="rId2">
            <a:extLst>
              <a:ext uri="{28A0092B-C50C-407E-A947-70E740481C1C}">
                <a14:useLocalDpi xmlns:a14="http://schemas.microsoft.com/office/drawing/2010/main" val="0"/>
              </a:ext>
            </a:extLst>
          </a:blip>
          <a:srcRect t="815" b="815"/>
          <a:stretch>
            <a:fillRect/>
          </a:stretch>
        </p:blipFill>
        <p:spPr/>
      </p:pic>
    </p:spTree>
    <p:extLst>
      <p:ext uri="{BB962C8B-B14F-4D97-AF65-F5344CB8AC3E}">
        <p14:creationId xmlns:p14="http://schemas.microsoft.com/office/powerpoint/2010/main" val="9480925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them on their </a:t>
            </a:r>
            <a:r>
              <a:rPr lang="en-US" dirty="0" smtClean="0"/>
              <a:t>toes… </a:t>
            </a:r>
            <a:endParaRPr lang="en-US" dirty="0"/>
          </a:p>
        </p:txBody>
      </p:sp>
      <p:sp>
        <p:nvSpPr>
          <p:cNvPr id="8" name="Content Placeholder 7"/>
          <p:cNvSpPr>
            <a:spLocks noGrp="1"/>
          </p:cNvSpPr>
          <p:nvPr>
            <p:ph idx="1"/>
          </p:nvPr>
        </p:nvSpPr>
        <p:spPr/>
        <p:txBody>
          <a:bodyPr>
            <a:normAutofit/>
          </a:bodyPr>
          <a:lstStyle/>
          <a:p>
            <a:r>
              <a:rPr lang="en-US" sz="1800" dirty="0">
                <a:hlinkClick r:id="rId2"/>
              </a:rPr>
              <a:t>http://www.superteachertools.com/instantclassroom/random-name-</a:t>
            </a:r>
            <a:r>
              <a:rPr lang="en-US" sz="1800" dirty="0" smtClean="0">
                <a:hlinkClick r:id="rId2"/>
              </a:rPr>
              <a:t>generator.php</a:t>
            </a:r>
            <a:endParaRPr lang="en-US" sz="1800" dirty="0" smtClean="0"/>
          </a:p>
          <a:p>
            <a:pPr marL="0" indent="0">
              <a:buNone/>
            </a:pPr>
            <a:endParaRPr lang="en-US" sz="1800" dirty="0"/>
          </a:p>
        </p:txBody>
      </p:sp>
      <p:pic>
        <p:nvPicPr>
          <p:cNvPr id="9" name="Picture 8" descr="Screen Shot 2013-09-17 at 11.55.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7448"/>
            <a:ext cx="9144000" cy="3891243"/>
          </a:xfrm>
          <a:prstGeom prst="rect">
            <a:avLst/>
          </a:prstGeom>
        </p:spPr>
      </p:pic>
    </p:spTree>
    <p:extLst>
      <p:ext uri="{BB962C8B-B14F-4D97-AF65-F5344CB8AC3E}">
        <p14:creationId xmlns:p14="http://schemas.microsoft.com/office/powerpoint/2010/main" val="39004736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THE GRADING…</a:t>
            </a:r>
            <a:endParaRPr lang="en-US" dirty="0"/>
          </a:p>
        </p:txBody>
      </p:sp>
      <p:pic>
        <p:nvPicPr>
          <p:cNvPr id="4" name="Content Placeholder 3" descr="Screen Shot 2013-09-24 at 1.31.19 PM.png"/>
          <p:cNvPicPr>
            <a:picLocks noGrp="1" noChangeAspect="1"/>
          </p:cNvPicPr>
          <p:nvPr>
            <p:ph idx="1"/>
          </p:nvPr>
        </p:nvPicPr>
        <p:blipFill>
          <a:blip r:embed="rId2">
            <a:extLst>
              <a:ext uri="{28A0092B-C50C-407E-A947-70E740481C1C}">
                <a14:useLocalDpi xmlns:a14="http://schemas.microsoft.com/office/drawing/2010/main" val="0"/>
              </a:ext>
            </a:extLst>
          </a:blip>
          <a:srcRect l="-40468" r="-40468"/>
          <a:stretch>
            <a:fillRect/>
          </a:stretch>
        </p:blipFill>
        <p:spPr>
          <a:xfrm>
            <a:off x="-328712" y="1882588"/>
            <a:ext cx="6347808" cy="3309942"/>
          </a:xfrm>
        </p:spPr>
      </p:pic>
      <p:pic>
        <p:nvPicPr>
          <p:cNvPr id="5" name="Picture 4" descr="Screen Shot 2013-09-24 at 1.32.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758" y="1882588"/>
            <a:ext cx="3693378" cy="3309942"/>
          </a:xfrm>
          <a:prstGeom prst="rect">
            <a:avLst/>
          </a:prstGeom>
        </p:spPr>
      </p:pic>
    </p:spTree>
    <p:extLst>
      <p:ext uri="{BB962C8B-B14F-4D97-AF65-F5344CB8AC3E}">
        <p14:creationId xmlns:p14="http://schemas.microsoft.com/office/powerpoint/2010/main" val="41289773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Apps that work…</a:t>
            </a:r>
            <a:endParaRPr lang="en-US" dirty="0"/>
          </a:p>
        </p:txBody>
      </p:sp>
      <p:sp>
        <p:nvSpPr>
          <p:cNvPr id="3" name="Content Placeholder 2"/>
          <p:cNvSpPr>
            <a:spLocks noGrp="1"/>
          </p:cNvSpPr>
          <p:nvPr>
            <p:ph idx="1"/>
          </p:nvPr>
        </p:nvSpPr>
        <p:spPr/>
        <p:txBody>
          <a:bodyPr>
            <a:noAutofit/>
          </a:bodyPr>
          <a:lstStyle/>
          <a:p>
            <a:r>
              <a:rPr lang="en-US" dirty="0" smtClean="0"/>
              <a:t>What is an app?  An app is simply an application that can be used on a computer, tablet, cellphone or an </a:t>
            </a:r>
            <a:r>
              <a:rPr lang="en-US" dirty="0" err="1" smtClean="0"/>
              <a:t>idevice</a:t>
            </a:r>
            <a:r>
              <a:rPr lang="en-US" dirty="0" smtClean="0"/>
              <a:t> (</a:t>
            </a:r>
            <a:r>
              <a:rPr lang="en-US" dirty="0" err="1" smtClean="0"/>
              <a:t>iphone</a:t>
            </a:r>
            <a:r>
              <a:rPr lang="en-US" dirty="0" smtClean="0"/>
              <a:t>, </a:t>
            </a:r>
            <a:r>
              <a:rPr lang="en-US" dirty="0" err="1" smtClean="0"/>
              <a:t>ipad</a:t>
            </a:r>
            <a:r>
              <a:rPr lang="en-US" dirty="0" smtClean="0"/>
              <a:t>, </a:t>
            </a:r>
            <a:r>
              <a:rPr lang="en-US" dirty="0" err="1" smtClean="0"/>
              <a:t>ipod</a:t>
            </a:r>
            <a:r>
              <a:rPr lang="en-US" dirty="0" smtClean="0"/>
              <a:t> touch).</a:t>
            </a:r>
          </a:p>
          <a:p>
            <a:r>
              <a:rPr lang="en-US" dirty="0" smtClean="0"/>
              <a:t>There are a lot of apps that help students with language acquisition.</a:t>
            </a:r>
          </a:p>
          <a:p>
            <a:r>
              <a:rPr lang="en-US" dirty="0" smtClean="0"/>
              <a:t>These apps were recommended to me by my former or current students.</a:t>
            </a:r>
          </a:p>
        </p:txBody>
      </p:sp>
      <p:pic>
        <p:nvPicPr>
          <p:cNvPr id="4" name="Picture 3" descr="Screen Shot 2013-03-07 at 1.08.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856" y="4713108"/>
            <a:ext cx="3399928" cy="2530908"/>
          </a:xfrm>
          <a:prstGeom prst="rect">
            <a:avLst/>
          </a:prstGeom>
        </p:spPr>
      </p:pic>
    </p:spTree>
    <p:extLst>
      <p:ext uri="{BB962C8B-B14F-4D97-AF65-F5344CB8AC3E}">
        <p14:creationId xmlns:p14="http://schemas.microsoft.com/office/powerpoint/2010/main" val="253097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apps that students like</a:t>
            </a:r>
            <a:endParaRPr lang="en-US" dirty="0"/>
          </a:p>
        </p:txBody>
      </p:sp>
      <p:sp>
        <p:nvSpPr>
          <p:cNvPr id="3" name="Content Placeholder 2"/>
          <p:cNvSpPr>
            <a:spLocks noGrp="1"/>
          </p:cNvSpPr>
          <p:nvPr>
            <p:ph idx="1"/>
          </p:nvPr>
        </p:nvSpPr>
        <p:spPr/>
        <p:txBody>
          <a:bodyPr/>
          <a:lstStyle/>
          <a:p>
            <a:r>
              <a:rPr lang="en-US" dirty="0" err="1" smtClean="0"/>
              <a:t>Duolingo</a:t>
            </a:r>
            <a:r>
              <a:rPr lang="en-US" dirty="0" smtClean="0"/>
              <a:t> (</a:t>
            </a:r>
            <a:r>
              <a:rPr lang="en-US" dirty="0" err="1" smtClean="0"/>
              <a:t>Duolingo.com</a:t>
            </a:r>
            <a:r>
              <a:rPr lang="en-US" dirty="0" smtClean="0"/>
              <a:t>)  Available on the computer or any mobile device. </a:t>
            </a:r>
          </a:p>
          <a:p>
            <a:pPr marL="0" indent="0">
              <a:buNone/>
            </a:pPr>
            <a:endParaRPr lang="en-US" dirty="0"/>
          </a:p>
        </p:txBody>
      </p:sp>
      <p:pic>
        <p:nvPicPr>
          <p:cNvPr id="7" name="Picture 6" descr="Screen Shot 2013-03-05 at 9.5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5082"/>
            <a:ext cx="9144000" cy="3621672"/>
          </a:xfrm>
          <a:prstGeom prst="rect">
            <a:avLst/>
          </a:prstGeom>
        </p:spPr>
      </p:pic>
    </p:spTree>
    <p:extLst>
      <p:ext uri="{BB962C8B-B14F-4D97-AF65-F5344CB8AC3E}">
        <p14:creationId xmlns:p14="http://schemas.microsoft.com/office/powerpoint/2010/main" val="16449860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apps that students like</a:t>
            </a:r>
            <a:endParaRPr lang="en-US" dirty="0"/>
          </a:p>
        </p:txBody>
      </p:sp>
      <p:pic>
        <p:nvPicPr>
          <p:cNvPr id="6" name="Content Placeholder 5" descr="Screen Shot 2013-03-04 at 7.07.43 PM.png"/>
          <p:cNvPicPr>
            <a:picLocks noGrp="1" noChangeAspect="1"/>
          </p:cNvPicPr>
          <p:nvPr>
            <p:ph idx="1"/>
          </p:nvPr>
        </p:nvPicPr>
        <p:blipFill>
          <a:blip r:embed="rId2">
            <a:extLst>
              <a:ext uri="{28A0092B-C50C-407E-A947-70E740481C1C}">
                <a14:useLocalDpi xmlns:a14="http://schemas.microsoft.com/office/drawing/2010/main" val="0"/>
              </a:ext>
            </a:extLst>
          </a:blip>
          <a:srcRect t="-20390" b="-20390"/>
          <a:stretch>
            <a:fillRect/>
          </a:stretch>
        </p:blipFill>
        <p:spPr>
          <a:xfrm>
            <a:off x="303707" y="2196123"/>
            <a:ext cx="8641848" cy="3639527"/>
          </a:xfrm>
        </p:spPr>
      </p:pic>
      <p:sp>
        <p:nvSpPr>
          <p:cNvPr id="7" name="TextBox 6"/>
          <p:cNvSpPr txBox="1"/>
          <p:nvPr/>
        </p:nvSpPr>
        <p:spPr>
          <a:xfrm>
            <a:off x="7026678" y="6543919"/>
            <a:ext cx="1067194" cy="646331"/>
          </a:xfrm>
          <a:prstGeom prst="rect">
            <a:avLst/>
          </a:prstGeom>
          <a:noFill/>
        </p:spPr>
        <p:txBody>
          <a:bodyPr wrap="none" rtlCol="0">
            <a:spAutoFit/>
          </a:bodyPr>
          <a:lstStyle/>
          <a:p>
            <a:r>
              <a:rPr lang="en-US" dirty="0" err="1" smtClean="0"/>
              <a:t>Duolingo</a:t>
            </a:r>
            <a:endParaRPr lang="en-US" dirty="0" smtClean="0"/>
          </a:p>
          <a:p>
            <a:endParaRPr lang="en-US" dirty="0"/>
          </a:p>
        </p:txBody>
      </p:sp>
    </p:spTree>
    <p:extLst>
      <p:ext uri="{BB962C8B-B14F-4D97-AF65-F5344CB8AC3E}">
        <p14:creationId xmlns:p14="http://schemas.microsoft.com/office/powerpoint/2010/main" val="33604000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Duolingo</a:t>
            </a:r>
            <a:endParaRPr lang="en-US" dirty="0"/>
          </a:p>
        </p:txBody>
      </p:sp>
      <p:sp>
        <p:nvSpPr>
          <p:cNvPr id="3" name="Content Placeholder 2"/>
          <p:cNvSpPr>
            <a:spLocks noGrp="1"/>
          </p:cNvSpPr>
          <p:nvPr>
            <p:ph idx="1"/>
          </p:nvPr>
        </p:nvSpPr>
        <p:spPr/>
        <p:txBody>
          <a:bodyPr>
            <a:normAutofit fontScale="70000" lnSpcReduction="20000"/>
          </a:bodyPr>
          <a:lstStyle/>
          <a:p>
            <a:r>
              <a:rPr lang="en-US" dirty="0">
                <a:effectLst/>
                <a:latin typeface="Garamond"/>
                <a:cs typeface="Garamond"/>
              </a:rPr>
              <a:t>If you haven’t tried out </a:t>
            </a:r>
            <a:r>
              <a:rPr lang="en-US" dirty="0" err="1">
                <a:effectLst/>
                <a:latin typeface="Garamond"/>
                <a:cs typeface="Garamond"/>
              </a:rPr>
              <a:t>Duolingo</a:t>
            </a:r>
            <a:r>
              <a:rPr lang="en-US" dirty="0">
                <a:effectLst/>
                <a:latin typeface="Garamond"/>
                <a:cs typeface="Garamond"/>
              </a:rPr>
              <a:t> yet you are missing out. The app is free and more portable than a textbook if you need some extra practice in a language. I love it because it provides relatively easy lessons in a vast array of topics. It’s also great because the vocabulary you are practicing is probably different from what you are learning at that time in class, so you can get a good refresher in things you have already learned or learn a few new words that are useful in the language. You go at your own pace, so you can use it even if you have five or ten minutes to spare. My favorite thing about </a:t>
            </a:r>
            <a:r>
              <a:rPr lang="en-US" dirty="0" err="1">
                <a:effectLst/>
                <a:latin typeface="Garamond"/>
                <a:cs typeface="Garamond"/>
              </a:rPr>
              <a:t>Duolingo</a:t>
            </a:r>
            <a:r>
              <a:rPr lang="en-US" dirty="0">
                <a:effectLst/>
                <a:latin typeface="Garamond"/>
                <a:cs typeface="Garamond"/>
              </a:rPr>
              <a:t>, though, is the constant change between reading, writing, listening, and even speaking in Spanish. I have only been using </a:t>
            </a:r>
            <a:r>
              <a:rPr lang="en-US" dirty="0" err="1">
                <a:effectLst/>
                <a:latin typeface="Garamond"/>
                <a:cs typeface="Garamond"/>
              </a:rPr>
              <a:t>Duolingo</a:t>
            </a:r>
            <a:r>
              <a:rPr lang="en-US" dirty="0">
                <a:effectLst/>
                <a:latin typeface="Garamond"/>
                <a:cs typeface="Garamond"/>
              </a:rPr>
              <a:t> for a couple of weeks but so far I’ve loved keeping my little green owl happy!</a:t>
            </a:r>
          </a:p>
          <a:p>
            <a:endParaRPr lang="en-US" baseline="30000" dirty="0" smtClean="0">
              <a:effectLst/>
              <a:latin typeface="Garamond"/>
              <a:cs typeface="Garamond"/>
            </a:endParaRPr>
          </a:p>
          <a:p>
            <a:endParaRPr lang="en-US" sz="1800" dirty="0">
              <a:effectLst/>
              <a:latin typeface="Garamond"/>
              <a:cs typeface="Garamond"/>
            </a:endParaRPr>
          </a:p>
          <a:p>
            <a:pPr marL="0" indent="0">
              <a:buNone/>
            </a:pPr>
            <a:r>
              <a:rPr lang="en-US" sz="1800" dirty="0" smtClean="0">
                <a:effectLst/>
                <a:latin typeface="Garamond"/>
                <a:cs typeface="Garamond"/>
              </a:rPr>
              <a:t>	</a:t>
            </a:r>
            <a:r>
              <a:rPr lang="en-US" sz="1800" dirty="0" err="1" smtClean="0">
                <a:effectLst/>
                <a:latin typeface="Garamond"/>
                <a:cs typeface="Garamond"/>
              </a:rPr>
              <a:t>Caity</a:t>
            </a:r>
            <a:r>
              <a:rPr lang="en-US" sz="1800" dirty="0" smtClean="0">
                <a:effectLst/>
                <a:latin typeface="Garamond"/>
                <a:cs typeface="Garamond"/>
              </a:rPr>
              <a:t> </a:t>
            </a:r>
            <a:r>
              <a:rPr lang="en-US" sz="1800" dirty="0">
                <a:effectLst/>
                <a:latin typeface="Garamond"/>
                <a:cs typeface="Garamond"/>
              </a:rPr>
              <a:t>Ashley, Freshman, Roanoke College</a:t>
            </a:r>
          </a:p>
          <a:p>
            <a:endParaRPr lang="en-US" dirty="0"/>
          </a:p>
        </p:txBody>
      </p:sp>
    </p:spTree>
    <p:extLst>
      <p:ext uri="{BB962C8B-B14F-4D97-AF65-F5344CB8AC3E}">
        <p14:creationId xmlns:p14="http://schemas.microsoft.com/office/powerpoint/2010/main" val="37051953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apps that students like</a:t>
            </a:r>
            <a:endParaRPr lang="en-US" dirty="0"/>
          </a:p>
        </p:txBody>
      </p:sp>
      <p:sp>
        <p:nvSpPr>
          <p:cNvPr id="3" name="Content Placeholder 2"/>
          <p:cNvSpPr>
            <a:spLocks noGrp="1"/>
          </p:cNvSpPr>
          <p:nvPr>
            <p:ph idx="1"/>
          </p:nvPr>
        </p:nvSpPr>
        <p:spPr/>
        <p:txBody>
          <a:bodyPr/>
          <a:lstStyle/>
          <a:p>
            <a:r>
              <a:rPr lang="en-US" dirty="0" err="1" smtClean="0"/>
              <a:t>Mindsnacks</a:t>
            </a:r>
            <a:r>
              <a:rPr lang="en-US" dirty="0" smtClean="0"/>
              <a:t> (Apple Market)</a:t>
            </a:r>
          </a:p>
          <a:p>
            <a:r>
              <a:rPr lang="en-US" dirty="0" smtClean="0"/>
              <a:t>)</a:t>
            </a:r>
          </a:p>
          <a:p>
            <a:pPr marL="0" indent="0">
              <a:buNone/>
            </a:pPr>
            <a:endParaRPr lang="en-US" dirty="0"/>
          </a:p>
        </p:txBody>
      </p:sp>
      <p:pic>
        <p:nvPicPr>
          <p:cNvPr id="4" name="Picture 3" descr="Screen Shot 2013-03-04 at 7.10.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49" y="2330414"/>
            <a:ext cx="8418731" cy="4361917"/>
          </a:xfrm>
          <a:prstGeom prst="rect">
            <a:avLst/>
          </a:prstGeom>
        </p:spPr>
      </p:pic>
    </p:spTree>
    <p:extLst>
      <p:ext uri="{BB962C8B-B14F-4D97-AF65-F5344CB8AC3E}">
        <p14:creationId xmlns:p14="http://schemas.microsoft.com/office/powerpoint/2010/main" val="36891470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for today:</a:t>
            </a:r>
            <a:endParaRPr lang="en-US" dirty="0"/>
          </a:p>
        </p:txBody>
      </p:sp>
      <p:sp>
        <p:nvSpPr>
          <p:cNvPr id="3" name="Content Placeholder 2"/>
          <p:cNvSpPr>
            <a:spLocks noGrp="1"/>
          </p:cNvSpPr>
          <p:nvPr>
            <p:ph idx="1"/>
          </p:nvPr>
        </p:nvSpPr>
        <p:spPr/>
        <p:txBody>
          <a:bodyPr>
            <a:normAutofit/>
          </a:bodyPr>
          <a:lstStyle/>
          <a:p>
            <a:pPr>
              <a:buFont typeface="Wingdings" charset="2"/>
              <a:buChar char="ü"/>
            </a:pPr>
            <a:r>
              <a:rPr lang="en-US" sz="3200" dirty="0" smtClean="0"/>
              <a:t>What is Web 2.0?</a:t>
            </a:r>
          </a:p>
          <a:p>
            <a:pPr>
              <a:buFont typeface="Wingdings" charset="2"/>
              <a:buChar char="ü"/>
            </a:pPr>
            <a:r>
              <a:rPr lang="en-US" sz="3200" dirty="0" smtClean="0"/>
              <a:t>Why use Web 2.0?</a:t>
            </a:r>
          </a:p>
          <a:p>
            <a:pPr>
              <a:buFont typeface="Wingdings" charset="2"/>
              <a:buChar char="ü"/>
            </a:pPr>
            <a:r>
              <a:rPr lang="en-US" sz="3200" dirty="0" smtClean="0"/>
              <a:t>Web 2.0 applications that can be used in the world language classroom</a:t>
            </a:r>
          </a:p>
          <a:p>
            <a:pPr>
              <a:buFont typeface="Wingdings" charset="2"/>
              <a:buChar char="ü"/>
            </a:pPr>
            <a:r>
              <a:rPr lang="en-US" sz="3200" dirty="0" smtClean="0"/>
              <a:t>Web 2.0 and you!  Your future…..</a:t>
            </a:r>
            <a:endParaRPr lang="en-US" sz="3200" dirty="0"/>
          </a:p>
        </p:txBody>
      </p:sp>
    </p:spTree>
    <p:extLst>
      <p:ext uri="{BB962C8B-B14F-4D97-AF65-F5344CB8AC3E}">
        <p14:creationId xmlns:p14="http://schemas.microsoft.com/office/powerpoint/2010/main" val="842837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apps that students like</a:t>
            </a:r>
          </a:p>
        </p:txBody>
      </p:sp>
      <p:sp>
        <p:nvSpPr>
          <p:cNvPr id="3" name="Content Placeholder 2"/>
          <p:cNvSpPr>
            <a:spLocks noGrp="1"/>
          </p:cNvSpPr>
          <p:nvPr>
            <p:ph idx="1"/>
          </p:nvPr>
        </p:nvSpPr>
        <p:spPr/>
        <p:txBody>
          <a:bodyPr/>
          <a:lstStyle/>
          <a:p>
            <a:r>
              <a:rPr lang="en-US" dirty="0" smtClean="0"/>
              <a:t>Sock Puppets</a:t>
            </a:r>
          </a:p>
          <a:p>
            <a:pPr marL="0" indent="0">
              <a:buNone/>
            </a:pPr>
            <a:endParaRPr lang="en-US" dirty="0"/>
          </a:p>
        </p:txBody>
      </p:sp>
      <p:pic>
        <p:nvPicPr>
          <p:cNvPr id="4" name="Picture 3" descr="Screen Shot 2013-09-19 at 5.46.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2068"/>
            <a:ext cx="9143999" cy="3994486"/>
          </a:xfrm>
          <a:prstGeom prst="rect">
            <a:avLst/>
          </a:prstGeom>
        </p:spPr>
      </p:pic>
    </p:spTree>
    <p:extLst>
      <p:ext uri="{BB962C8B-B14F-4D97-AF65-F5344CB8AC3E}">
        <p14:creationId xmlns:p14="http://schemas.microsoft.com/office/powerpoint/2010/main" val="254117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apps that students like</a:t>
            </a:r>
            <a:endParaRPr lang="en-US" dirty="0"/>
          </a:p>
        </p:txBody>
      </p:sp>
      <p:sp>
        <p:nvSpPr>
          <p:cNvPr id="5" name="Content Placeholder 4"/>
          <p:cNvSpPr>
            <a:spLocks noGrp="1"/>
          </p:cNvSpPr>
          <p:nvPr>
            <p:ph idx="1"/>
          </p:nvPr>
        </p:nvSpPr>
        <p:spPr/>
        <p:txBody>
          <a:bodyPr/>
          <a:lstStyle/>
          <a:p>
            <a:r>
              <a:rPr lang="en-US" dirty="0" err="1" smtClean="0">
                <a:hlinkClick r:id="rId2" action="ppaction://hlinkfile"/>
              </a:rPr>
              <a:t>Quizlet.com</a:t>
            </a:r>
            <a:r>
              <a:rPr lang="en-US" dirty="0" smtClean="0"/>
              <a:t> (on all devices)</a:t>
            </a:r>
          </a:p>
          <a:p>
            <a:pPr marL="0" indent="0">
              <a:buNone/>
            </a:pPr>
            <a:endParaRPr lang="en-US" dirty="0"/>
          </a:p>
        </p:txBody>
      </p:sp>
      <p:pic>
        <p:nvPicPr>
          <p:cNvPr id="6" name="Picture 5" descr="Screen Shot 2013-03-04 at 7.19.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80" y="2470218"/>
            <a:ext cx="8219074" cy="4202135"/>
          </a:xfrm>
          <a:prstGeom prst="rect">
            <a:avLst/>
          </a:prstGeom>
        </p:spPr>
      </p:pic>
    </p:spTree>
    <p:extLst>
      <p:ext uri="{BB962C8B-B14F-4D97-AF65-F5344CB8AC3E}">
        <p14:creationId xmlns:p14="http://schemas.microsoft.com/office/powerpoint/2010/main" val="7678105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apps that students like</a:t>
            </a:r>
            <a:endParaRPr lang="en-US" dirty="0"/>
          </a:p>
        </p:txBody>
      </p:sp>
      <p:sp>
        <p:nvSpPr>
          <p:cNvPr id="3" name="Content Placeholder 2"/>
          <p:cNvSpPr>
            <a:spLocks noGrp="1"/>
          </p:cNvSpPr>
          <p:nvPr>
            <p:ph idx="1"/>
          </p:nvPr>
        </p:nvSpPr>
        <p:spPr/>
        <p:txBody>
          <a:bodyPr/>
          <a:lstStyle/>
          <a:p>
            <a:r>
              <a:rPr lang="en-US" dirty="0">
                <a:hlinkClick r:id="rId2"/>
              </a:rPr>
              <a:t>http://www.educreations.com</a:t>
            </a:r>
            <a:r>
              <a:rPr lang="en-US" dirty="0" smtClean="0">
                <a:hlinkClick r:id="rId2"/>
              </a:rPr>
              <a:t>/</a:t>
            </a:r>
            <a:r>
              <a:rPr lang="en-US" dirty="0" smtClean="0"/>
              <a:t> </a:t>
            </a:r>
            <a:r>
              <a:rPr lang="en-US" sz="2000" dirty="0" smtClean="0"/>
              <a:t>(Any Device)</a:t>
            </a:r>
            <a:r>
              <a:rPr lang="en-US" sz="2000" dirty="0"/>
              <a:t> Turn your screen into a virtual whiteboard.</a:t>
            </a:r>
          </a:p>
          <a:p>
            <a:endParaRPr lang="en-US" dirty="0" smtClean="0"/>
          </a:p>
          <a:p>
            <a:pPr marL="0" indent="0">
              <a:buNone/>
            </a:pPr>
            <a:endParaRPr lang="en-US" dirty="0"/>
          </a:p>
        </p:txBody>
      </p:sp>
      <p:pic>
        <p:nvPicPr>
          <p:cNvPr id="4" name="Picture 3" descr="Screen Shot 2013-09-19 at 6.04.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46" y="2585543"/>
            <a:ext cx="8851038" cy="4249278"/>
          </a:xfrm>
          <a:prstGeom prst="rect">
            <a:avLst/>
          </a:prstGeom>
        </p:spPr>
      </p:pic>
    </p:spTree>
    <p:extLst>
      <p:ext uri="{BB962C8B-B14F-4D97-AF65-F5344CB8AC3E}">
        <p14:creationId xmlns:p14="http://schemas.microsoft.com/office/powerpoint/2010/main" val="30960679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and Evaluating Apps</a:t>
            </a:r>
            <a:endParaRPr lang="en-US" dirty="0"/>
          </a:p>
        </p:txBody>
      </p:sp>
      <p:sp>
        <p:nvSpPr>
          <p:cNvPr id="3" name="Content Placeholder 2"/>
          <p:cNvSpPr>
            <a:spLocks noGrp="1"/>
          </p:cNvSpPr>
          <p:nvPr>
            <p:ph idx="1"/>
          </p:nvPr>
        </p:nvSpPr>
        <p:spPr/>
        <p:txBody>
          <a:bodyPr/>
          <a:lstStyle/>
          <a:p>
            <a:r>
              <a:rPr lang="en-US" dirty="0">
                <a:hlinkClick r:id="rId2"/>
              </a:rPr>
              <a:t>http://www.graphite.org</a:t>
            </a:r>
            <a:r>
              <a:rPr lang="en-US" dirty="0" smtClean="0">
                <a:hlinkClick r:id="rId2"/>
              </a:rPr>
              <a:t>/</a:t>
            </a:r>
            <a:endParaRPr lang="en-US" dirty="0" smtClean="0"/>
          </a:p>
          <a:p>
            <a:pPr marL="0" indent="0">
              <a:buNone/>
            </a:pPr>
            <a:r>
              <a:rPr lang="en-US" sz="1800" dirty="0" smtClean="0"/>
              <a:t>Find games, websites and apps that are rated by other educators. Maps to Common Core standards.</a:t>
            </a:r>
          </a:p>
          <a:p>
            <a:pPr marL="0" indent="0">
              <a:buNone/>
            </a:pPr>
            <a:endParaRPr lang="en-US" dirty="0"/>
          </a:p>
        </p:txBody>
      </p:sp>
      <p:pic>
        <p:nvPicPr>
          <p:cNvPr id="4" name="Picture 3" descr="Screen Shot 2013-09-19 at 5.34.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8786"/>
            <a:ext cx="9113125" cy="3779213"/>
          </a:xfrm>
          <a:prstGeom prst="rect">
            <a:avLst/>
          </a:prstGeom>
        </p:spPr>
      </p:pic>
    </p:spTree>
    <p:extLst>
      <p:ext uri="{BB962C8B-B14F-4D97-AF65-F5344CB8AC3E}">
        <p14:creationId xmlns:p14="http://schemas.microsoft.com/office/powerpoint/2010/main" val="31108321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KinderTown</a:t>
            </a:r>
            <a:endParaRPr lang="en-US" dirty="0"/>
          </a:p>
        </p:txBody>
      </p:sp>
      <p:sp>
        <p:nvSpPr>
          <p:cNvPr id="3" name="Content Placeholder 2"/>
          <p:cNvSpPr>
            <a:spLocks noGrp="1"/>
          </p:cNvSpPr>
          <p:nvPr>
            <p:ph idx="1"/>
          </p:nvPr>
        </p:nvSpPr>
        <p:spPr/>
        <p:txBody>
          <a:bodyPr/>
          <a:lstStyle/>
          <a:p>
            <a:r>
              <a:rPr lang="en-US" dirty="0" err="1"/>
              <a:t>KinderTown</a:t>
            </a:r>
            <a:r>
              <a:rPr lang="en-US" dirty="0"/>
              <a:t>   </a:t>
            </a:r>
            <a:r>
              <a:rPr lang="pl-PL" dirty="0">
                <a:hlinkClick r:id="rId2"/>
              </a:rPr>
              <a:t>http://www.kindertown.com/</a:t>
            </a:r>
            <a:r>
              <a:rPr lang="pl-PL" dirty="0"/>
              <a:t> </a:t>
            </a:r>
            <a:r>
              <a:rPr lang="en-US" dirty="0"/>
              <a:t>  This app searches over 600,000 educational apps</a:t>
            </a:r>
            <a:r>
              <a:rPr lang="en-US" dirty="0" smtClean="0"/>
              <a:t>. (Any Device)</a:t>
            </a:r>
          </a:p>
          <a:p>
            <a:endParaRPr lang="en-US" dirty="0"/>
          </a:p>
          <a:p>
            <a:endParaRPr lang="en-US" dirty="0"/>
          </a:p>
        </p:txBody>
      </p:sp>
      <p:pic>
        <p:nvPicPr>
          <p:cNvPr id="4" name="Picture 3" descr="Screen Shot 2013-09-19 at 6.08.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5943"/>
            <a:ext cx="9039253" cy="3822057"/>
          </a:xfrm>
          <a:prstGeom prst="rect">
            <a:avLst/>
          </a:prstGeom>
        </p:spPr>
      </p:pic>
    </p:spTree>
    <p:extLst>
      <p:ext uri="{BB962C8B-B14F-4D97-AF65-F5344CB8AC3E}">
        <p14:creationId xmlns:p14="http://schemas.microsoft.com/office/powerpoint/2010/main" val="35754852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Apps! </a:t>
            </a:r>
            <a:endParaRPr lang="en-US" dirty="0"/>
          </a:p>
        </p:txBody>
      </p:sp>
      <p:sp>
        <p:nvSpPr>
          <p:cNvPr id="3" name="Content Placeholder 2"/>
          <p:cNvSpPr>
            <a:spLocks noGrp="1"/>
          </p:cNvSpPr>
          <p:nvPr>
            <p:ph idx="1"/>
          </p:nvPr>
        </p:nvSpPr>
        <p:spPr/>
        <p:txBody>
          <a:bodyPr/>
          <a:lstStyle/>
          <a:p>
            <a:r>
              <a:rPr lang="en-US" dirty="0" err="1" smtClean="0"/>
              <a:t>AppsGoneFree</a:t>
            </a:r>
            <a:r>
              <a:rPr lang="en-US" dirty="0" smtClean="0"/>
              <a:t> (Market/Google Play)</a:t>
            </a:r>
          </a:p>
          <a:p>
            <a:pPr marL="0" indent="0">
              <a:buNone/>
            </a:pPr>
            <a:endParaRPr lang="en-US" dirty="0"/>
          </a:p>
        </p:txBody>
      </p:sp>
      <p:pic>
        <p:nvPicPr>
          <p:cNvPr id="4" name="Picture 3" descr="Screen Shot 2013-09-19 at 5.41.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958" y="2452533"/>
            <a:ext cx="8869042" cy="4225424"/>
          </a:xfrm>
          <a:prstGeom prst="rect">
            <a:avLst/>
          </a:prstGeom>
        </p:spPr>
      </p:pic>
    </p:spTree>
    <p:extLst>
      <p:ext uri="{BB962C8B-B14F-4D97-AF65-F5344CB8AC3E}">
        <p14:creationId xmlns:p14="http://schemas.microsoft.com/office/powerpoint/2010/main" val="4921517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Learnist</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://learni.st/category/</a:t>
            </a:r>
            <a:r>
              <a:rPr lang="en-US" dirty="0" smtClean="0">
                <a:hlinkClick r:id="rId2"/>
              </a:rPr>
              <a:t>featured</a:t>
            </a:r>
            <a:r>
              <a:rPr lang="en-US" dirty="0" smtClean="0"/>
              <a:t> (</a:t>
            </a:r>
            <a:r>
              <a:rPr lang="en-US" dirty="0" err="1" smtClean="0"/>
              <a:t>Learnist</a:t>
            </a:r>
            <a:r>
              <a:rPr lang="en-US" dirty="0" smtClean="0"/>
              <a:t>)</a:t>
            </a:r>
          </a:p>
          <a:p>
            <a:pPr marL="0" indent="0">
              <a:buNone/>
            </a:pPr>
            <a:endParaRPr lang="en-US" dirty="0"/>
          </a:p>
        </p:txBody>
      </p:sp>
      <p:pic>
        <p:nvPicPr>
          <p:cNvPr id="4" name="Picture 3" descr="Screen Shot 2013-09-19 at 5.58.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9" y="2502874"/>
            <a:ext cx="8821883" cy="4355126"/>
          </a:xfrm>
          <a:prstGeom prst="rect">
            <a:avLst/>
          </a:prstGeom>
        </p:spPr>
      </p:pic>
    </p:spTree>
    <p:extLst>
      <p:ext uri="{BB962C8B-B14F-4D97-AF65-F5344CB8AC3E}">
        <p14:creationId xmlns:p14="http://schemas.microsoft.com/office/powerpoint/2010/main" val="21333870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Beeline TV</a:t>
            </a:r>
            <a:endParaRPr lang="en-US" dirty="0"/>
          </a:p>
        </p:txBody>
      </p:sp>
      <p:sp>
        <p:nvSpPr>
          <p:cNvPr id="3" name="Content Placeholder 2"/>
          <p:cNvSpPr>
            <a:spLocks noGrp="1"/>
          </p:cNvSpPr>
          <p:nvPr>
            <p:ph idx="1"/>
          </p:nvPr>
        </p:nvSpPr>
        <p:spPr/>
        <p:txBody>
          <a:bodyPr/>
          <a:lstStyle/>
          <a:p>
            <a:r>
              <a:rPr lang="en-US" dirty="0"/>
              <a:t>Beeline TV  </a:t>
            </a:r>
            <a:r>
              <a:rPr lang="en-US" dirty="0">
                <a:hlinkClick r:id="rId2"/>
              </a:rPr>
              <a:t>http://beelinetv.com/</a:t>
            </a:r>
            <a:r>
              <a:rPr lang="en-US" dirty="0"/>
              <a:t>  Free TV from around the world</a:t>
            </a:r>
            <a:r>
              <a:rPr lang="en-US" dirty="0" smtClean="0"/>
              <a:t>.</a:t>
            </a:r>
          </a:p>
          <a:p>
            <a:endParaRPr lang="en-US" dirty="0"/>
          </a:p>
          <a:p>
            <a:pPr marL="0" indent="0">
              <a:buNone/>
            </a:pPr>
            <a:endParaRPr lang="en-US" dirty="0"/>
          </a:p>
        </p:txBody>
      </p:sp>
      <p:pic>
        <p:nvPicPr>
          <p:cNvPr id="4" name="Picture 3" descr="Screen Shot 2013-09-19 at 6.1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47" y="2695971"/>
            <a:ext cx="6954775" cy="3941004"/>
          </a:xfrm>
          <a:prstGeom prst="rect">
            <a:avLst/>
          </a:prstGeom>
        </p:spPr>
      </p:pic>
    </p:spTree>
    <p:extLst>
      <p:ext uri="{BB962C8B-B14F-4D97-AF65-F5344CB8AC3E}">
        <p14:creationId xmlns:p14="http://schemas.microsoft.com/office/powerpoint/2010/main" val="5893557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apps and websites </a:t>
            </a:r>
            <a:endParaRPr lang="en-US" dirty="0"/>
          </a:p>
        </p:txBody>
      </p:sp>
      <p:sp>
        <p:nvSpPr>
          <p:cNvPr id="3" name="Content Placeholder 2"/>
          <p:cNvSpPr>
            <a:spLocks noGrp="1"/>
          </p:cNvSpPr>
          <p:nvPr>
            <p:ph idx="1"/>
          </p:nvPr>
        </p:nvSpPr>
        <p:spPr/>
        <p:txBody>
          <a:bodyPr>
            <a:normAutofit fontScale="85000" lnSpcReduction="20000"/>
          </a:bodyPr>
          <a:lstStyle/>
          <a:p>
            <a:r>
              <a:rPr lang="en-US" sz="3600" dirty="0"/>
              <a:t>Flipbook </a:t>
            </a:r>
            <a:r>
              <a:rPr lang="en-US" sz="3600" dirty="0">
                <a:hlinkClick r:id="rId2"/>
              </a:rPr>
              <a:t>http://www.flipbook.tv</a:t>
            </a:r>
            <a:r>
              <a:rPr lang="en-US" sz="3600" dirty="0" smtClean="0">
                <a:hlinkClick r:id="rId2"/>
              </a:rPr>
              <a:t>/</a:t>
            </a:r>
            <a:r>
              <a:rPr lang="en-US" sz="3600" dirty="0" smtClean="0"/>
              <a:t> Animation made easy</a:t>
            </a:r>
          </a:p>
          <a:p>
            <a:r>
              <a:rPr lang="en-US" sz="3600" dirty="0" err="1" smtClean="0"/>
              <a:t>Flipsnack</a:t>
            </a:r>
            <a:r>
              <a:rPr lang="en-US" sz="3600" dirty="0" smtClean="0"/>
              <a:t> </a:t>
            </a:r>
            <a:r>
              <a:rPr lang="pl-PL" sz="3600" dirty="0" smtClean="0">
                <a:hlinkClick r:id="rId3"/>
              </a:rPr>
              <a:t>http</a:t>
            </a:r>
            <a:r>
              <a:rPr lang="pl-PL" sz="3600" dirty="0">
                <a:hlinkClick r:id="rId3"/>
              </a:rPr>
              <a:t>://www.flipsnack.com</a:t>
            </a:r>
            <a:r>
              <a:rPr lang="pl-PL" sz="3600" dirty="0" smtClean="0">
                <a:hlinkClick r:id="rId3"/>
              </a:rPr>
              <a:t>/</a:t>
            </a:r>
            <a:endParaRPr lang="pl-PL" sz="3600" dirty="0" smtClean="0"/>
          </a:p>
          <a:p>
            <a:pPr marL="0" indent="0">
              <a:buNone/>
            </a:pPr>
            <a:r>
              <a:rPr lang="en-US" sz="3600" dirty="0" smtClean="0"/>
              <a:t>     M</a:t>
            </a:r>
            <a:r>
              <a:rPr lang="pl-PL" sz="3600" dirty="0" err="1" smtClean="0"/>
              <a:t>ake</a:t>
            </a:r>
            <a:r>
              <a:rPr lang="pl-PL" sz="3600" dirty="0" smtClean="0"/>
              <a:t> </a:t>
            </a:r>
            <a:r>
              <a:rPr lang="pl-PL" sz="3600" dirty="0" err="1" smtClean="0"/>
              <a:t>interactive</a:t>
            </a:r>
            <a:r>
              <a:rPr lang="pl-PL" sz="3600" dirty="0" smtClean="0"/>
              <a:t> </a:t>
            </a:r>
            <a:r>
              <a:rPr lang="pl-PL" sz="3600" dirty="0" err="1" smtClean="0"/>
              <a:t>flip</a:t>
            </a:r>
            <a:r>
              <a:rPr lang="pl-PL" sz="3600" dirty="0" smtClean="0"/>
              <a:t> </a:t>
            </a:r>
            <a:r>
              <a:rPr lang="pl-PL" sz="3600" dirty="0" err="1" smtClean="0"/>
              <a:t>books</a:t>
            </a:r>
            <a:endParaRPr lang="en-US" sz="3600" dirty="0"/>
          </a:p>
          <a:p>
            <a:r>
              <a:rPr lang="en-US" sz="3600" dirty="0" err="1" smtClean="0"/>
              <a:t>Plnnr</a:t>
            </a:r>
            <a:r>
              <a:rPr lang="en-US" sz="3600" dirty="0" smtClean="0"/>
              <a:t> </a:t>
            </a:r>
            <a:r>
              <a:rPr lang="sk-SK" sz="3600" dirty="0">
                <a:hlinkClick r:id="rId4"/>
              </a:rPr>
              <a:t>http://plnnr.com</a:t>
            </a:r>
            <a:r>
              <a:rPr lang="sk-SK" sz="3600" dirty="0" smtClean="0">
                <a:hlinkClick r:id="rId4"/>
              </a:rPr>
              <a:t>/</a:t>
            </a:r>
            <a:r>
              <a:rPr lang="sk-SK" sz="3600" dirty="0"/>
              <a:t> </a:t>
            </a:r>
            <a:r>
              <a:rPr lang="sk-SK" sz="3600" dirty="0" smtClean="0"/>
              <a:t>  Trip planning</a:t>
            </a:r>
            <a:endParaRPr lang="en-US" sz="3600" dirty="0" smtClean="0"/>
          </a:p>
          <a:p>
            <a:r>
              <a:rPr lang="en-US" sz="3600" dirty="0" err="1" smtClean="0"/>
              <a:t>EarthCam</a:t>
            </a:r>
            <a:r>
              <a:rPr lang="en-US" sz="3600" dirty="0" smtClean="0"/>
              <a:t> </a:t>
            </a:r>
            <a:r>
              <a:rPr lang="en-US" sz="3600" dirty="0" smtClean="0">
                <a:hlinkClick r:id="rId5" action="ppaction://hlinkfile"/>
              </a:rPr>
              <a:t>http</a:t>
            </a:r>
            <a:r>
              <a:rPr lang="en-US" sz="3600" dirty="0">
                <a:hlinkClick r:id="rId5" action="ppaction://hlinkfile"/>
              </a:rPr>
              <a:t>://www.earthcam.com/ </a:t>
            </a:r>
            <a:r>
              <a:rPr lang="en-US" sz="3600" dirty="0"/>
              <a:t> </a:t>
            </a:r>
            <a:r>
              <a:rPr lang="en-US" sz="3600" dirty="0" smtClean="0"/>
              <a:t>Real</a:t>
            </a:r>
            <a:r>
              <a:rPr lang="en-US" sz="3600" dirty="0"/>
              <a:t>-time cameras around the </a:t>
            </a:r>
            <a:r>
              <a:rPr lang="en-US" sz="3600" dirty="0" smtClean="0"/>
              <a:t>world</a:t>
            </a:r>
            <a:endParaRPr lang="en-US" sz="3600" dirty="0"/>
          </a:p>
          <a:p>
            <a:pPr marL="0" indent="0">
              <a:buNone/>
            </a:pPr>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0942785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Apps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err="1" smtClean="0"/>
              <a:t>AutoRap</a:t>
            </a:r>
            <a:r>
              <a:rPr lang="en-US" sz="3200" dirty="0" smtClean="0"/>
              <a:t> (Google Play/</a:t>
            </a:r>
            <a:r>
              <a:rPr lang="en-US" sz="3200" dirty="0" smtClean="0"/>
              <a:t>Apple $</a:t>
            </a:r>
            <a:r>
              <a:rPr lang="en-US" sz="3200" dirty="0" smtClean="0"/>
              <a:t>)  Be a rap star without having any talent at all!</a:t>
            </a:r>
          </a:p>
          <a:p>
            <a:r>
              <a:rPr lang="en-US" sz="3200" dirty="0" err="1" smtClean="0"/>
              <a:t>Zondle</a:t>
            </a:r>
            <a:r>
              <a:rPr lang="en-US" sz="3200" dirty="0" smtClean="0"/>
              <a:t>  </a:t>
            </a:r>
            <a:r>
              <a:rPr lang="en-US" sz="3200" dirty="0" smtClean="0">
                <a:hlinkClick r:id="rId2"/>
              </a:rPr>
              <a:t>www.zondle.com</a:t>
            </a:r>
            <a:r>
              <a:rPr lang="en-US" sz="3200" dirty="0" smtClean="0"/>
              <a:t> Game based learning</a:t>
            </a:r>
          </a:p>
          <a:p>
            <a:r>
              <a:rPr lang="en-US" sz="3200" dirty="0" err="1" smtClean="0"/>
              <a:t>Flisti</a:t>
            </a:r>
            <a:r>
              <a:rPr lang="en-US" sz="3200" dirty="0" smtClean="0"/>
              <a:t> </a:t>
            </a:r>
            <a:r>
              <a:rPr lang="en-US" sz="3200" dirty="0"/>
              <a:t> </a:t>
            </a:r>
            <a:r>
              <a:rPr lang="en-US" sz="3200" dirty="0" smtClean="0">
                <a:hlinkClick r:id="rId3"/>
              </a:rPr>
              <a:t>http</a:t>
            </a:r>
            <a:r>
              <a:rPr lang="en-US" sz="3200" dirty="0">
                <a:hlinkClick r:id="rId3"/>
              </a:rPr>
              <a:t>://flisti.com</a:t>
            </a:r>
            <a:r>
              <a:rPr lang="en-US" sz="3200" dirty="0" smtClean="0">
                <a:hlinkClick r:id="rId3"/>
              </a:rPr>
              <a:t>/</a:t>
            </a:r>
            <a:r>
              <a:rPr lang="en-US" sz="3200" dirty="0" smtClean="0"/>
              <a:t>  (online polling)</a:t>
            </a:r>
            <a:endParaRPr lang="en-US" sz="3200" dirty="0"/>
          </a:p>
          <a:p>
            <a:r>
              <a:rPr lang="en-US" sz="3200" dirty="0" smtClean="0"/>
              <a:t>The </a:t>
            </a:r>
            <a:r>
              <a:rPr lang="en-US" sz="3200" dirty="0" err="1"/>
              <a:t>PolyGlot</a:t>
            </a:r>
            <a:r>
              <a:rPr lang="en-US" sz="3200" dirty="0"/>
              <a:t> Project </a:t>
            </a:r>
            <a:r>
              <a:rPr lang="en-US" sz="3200" dirty="0">
                <a:hlinkClick r:id="rId4"/>
              </a:rPr>
              <a:t>http://www.polyglotproject.com/</a:t>
            </a:r>
            <a:endParaRPr lang="en-US" sz="3200" dirty="0"/>
          </a:p>
          <a:p>
            <a:pPr marL="0" indent="0">
              <a:buNone/>
            </a:pPr>
            <a:endParaRPr lang="en-US" dirty="0" smtClean="0"/>
          </a:p>
          <a:p>
            <a:endParaRPr lang="en-US" dirty="0"/>
          </a:p>
        </p:txBody>
      </p:sp>
    </p:spTree>
    <p:extLst>
      <p:ext uri="{BB962C8B-B14F-4D97-AF65-F5344CB8AC3E}">
        <p14:creationId xmlns:p14="http://schemas.microsoft.com/office/powerpoint/2010/main" val="12805953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a:cs typeface="Garamond"/>
              </a:rPr>
              <a:t>What is Web 2.0?</a:t>
            </a:r>
            <a:endParaRPr lang="en-US" dirty="0">
              <a:latin typeface="Garamond"/>
              <a:cs typeface="Garamond"/>
            </a:endParaRPr>
          </a:p>
        </p:txBody>
      </p:sp>
      <p:sp>
        <p:nvSpPr>
          <p:cNvPr id="3" name="Content Placeholder 2"/>
          <p:cNvSpPr>
            <a:spLocks noGrp="1"/>
          </p:cNvSpPr>
          <p:nvPr>
            <p:ph idx="1"/>
          </p:nvPr>
        </p:nvSpPr>
        <p:spPr/>
        <p:txBody>
          <a:bodyPr>
            <a:normAutofit fontScale="85000" lnSpcReduction="10000"/>
          </a:bodyPr>
          <a:lstStyle/>
          <a:p>
            <a:r>
              <a:rPr lang="en-US" dirty="0">
                <a:latin typeface="Garamond"/>
                <a:cs typeface="Garamond"/>
              </a:rPr>
              <a:t>Web 2.0 is the term given to describe a second generation of the </a:t>
            </a:r>
            <a:r>
              <a:rPr lang="en-US" dirty="0" smtClean="0">
                <a:latin typeface="Garamond"/>
                <a:cs typeface="Garamond"/>
              </a:rPr>
              <a:t>World Wide Web</a:t>
            </a:r>
            <a:r>
              <a:rPr lang="en-US" dirty="0">
                <a:latin typeface="Garamond"/>
                <a:cs typeface="Garamond"/>
              </a:rPr>
              <a:t> that is focused on the ability for people to collaborate and share information online. </a:t>
            </a:r>
            <a:r>
              <a:rPr lang="en-US" dirty="0" smtClean="0">
                <a:latin typeface="Garamond"/>
                <a:cs typeface="Garamond"/>
              </a:rPr>
              <a:t>Web </a:t>
            </a:r>
            <a:r>
              <a:rPr lang="en-US" dirty="0">
                <a:latin typeface="Garamond"/>
                <a:cs typeface="Garamond"/>
              </a:rPr>
              <a:t>2.0 basically refers to the transition from static </a:t>
            </a:r>
            <a:r>
              <a:rPr lang="en-US" dirty="0" smtClean="0">
                <a:latin typeface="Garamond"/>
                <a:cs typeface="Garamond"/>
              </a:rPr>
              <a:t>HTML Web </a:t>
            </a:r>
            <a:r>
              <a:rPr lang="en-US" dirty="0">
                <a:latin typeface="Garamond"/>
                <a:cs typeface="Garamond"/>
              </a:rPr>
              <a:t>pages to a more dynamic Web that is more organized and is based </a:t>
            </a:r>
            <a:r>
              <a:rPr lang="en-US" dirty="0" smtClean="0">
                <a:latin typeface="Garamond"/>
                <a:cs typeface="Garamond"/>
              </a:rPr>
              <a:t>on serving web applications to </a:t>
            </a:r>
            <a:r>
              <a:rPr lang="en-US" dirty="0">
                <a:latin typeface="Garamond"/>
                <a:cs typeface="Garamond"/>
              </a:rPr>
              <a:t>users. Other improved functionality of Web 2.0 includes open communication with an emphasis on </a:t>
            </a:r>
            <a:r>
              <a:rPr lang="en-US" dirty="0" smtClean="0">
                <a:latin typeface="Garamond"/>
                <a:cs typeface="Garamond"/>
              </a:rPr>
              <a:t>web</a:t>
            </a:r>
            <a:r>
              <a:rPr lang="en-US" dirty="0">
                <a:latin typeface="Garamond"/>
                <a:cs typeface="Garamond"/>
              </a:rPr>
              <a:t>-based communities of users, and more open sharing of information. Over time Web 2.0 has been used more as a marketing term than a computer-science-based term. </a:t>
            </a:r>
            <a:r>
              <a:rPr lang="en-US" dirty="0" smtClean="0">
                <a:latin typeface="Garamond"/>
                <a:cs typeface="Garamond"/>
              </a:rPr>
              <a:t>Blogs, </a:t>
            </a:r>
            <a:r>
              <a:rPr lang="en-US" dirty="0">
                <a:latin typeface="Garamond"/>
                <a:cs typeface="Garamond"/>
              </a:rPr>
              <a:t>wikis, and </a:t>
            </a:r>
            <a:r>
              <a:rPr lang="en-US" dirty="0" smtClean="0">
                <a:latin typeface="Garamond"/>
                <a:cs typeface="Garamond"/>
              </a:rPr>
              <a:t>web services</a:t>
            </a:r>
            <a:r>
              <a:rPr lang="en-US" dirty="0">
                <a:latin typeface="Garamond"/>
                <a:cs typeface="Garamond"/>
              </a:rPr>
              <a:t> are all seen as components of Web 2.0</a:t>
            </a:r>
            <a:r>
              <a:rPr lang="en-US" dirty="0" smtClean="0">
                <a:latin typeface="Garamond"/>
                <a:cs typeface="Garamond"/>
              </a:rPr>
              <a:t>.</a:t>
            </a:r>
          </a:p>
          <a:p>
            <a:pPr marL="0" indent="0">
              <a:buNone/>
            </a:pPr>
            <a:r>
              <a:rPr lang="en-US" dirty="0" smtClean="0">
                <a:latin typeface="Garamond"/>
                <a:cs typeface="Garamond"/>
              </a:rPr>
              <a:t>                                Source</a:t>
            </a:r>
            <a:r>
              <a:rPr lang="en-US" dirty="0">
                <a:latin typeface="Garamond"/>
                <a:cs typeface="Garamond"/>
              </a:rPr>
              <a:t>- </a:t>
            </a:r>
            <a:r>
              <a:rPr lang="en-US" dirty="0" err="1" smtClean="0">
                <a:latin typeface="Garamond"/>
                <a:cs typeface="Garamond"/>
              </a:rPr>
              <a:t>Webopedia</a:t>
            </a:r>
            <a:r>
              <a:rPr lang="en-US" dirty="0" smtClean="0">
                <a:latin typeface="Garamond"/>
                <a:cs typeface="Garamond"/>
              </a:rPr>
              <a:t> http</a:t>
            </a:r>
            <a:r>
              <a:rPr lang="en-US" dirty="0">
                <a:latin typeface="Garamond"/>
                <a:cs typeface="Garamond"/>
              </a:rPr>
              <a:t>://</a:t>
            </a:r>
            <a:r>
              <a:rPr lang="en-US" dirty="0" err="1">
                <a:latin typeface="Garamond"/>
                <a:cs typeface="Garamond"/>
              </a:rPr>
              <a:t>www.webopedia.com</a:t>
            </a:r>
            <a:r>
              <a:rPr lang="en-US" dirty="0">
                <a:latin typeface="Garamond"/>
                <a:cs typeface="Garamond"/>
              </a:rPr>
              <a:t>/</a:t>
            </a:r>
          </a:p>
          <a:p>
            <a:endParaRPr lang="en-US" dirty="0">
              <a:latin typeface="Garamond"/>
              <a:cs typeface="Garamond"/>
            </a:endParaRPr>
          </a:p>
        </p:txBody>
      </p:sp>
    </p:spTree>
    <p:extLst>
      <p:ext uri="{BB962C8B-B14F-4D97-AF65-F5344CB8AC3E}">
        <p14:creationId xmlns:p14="http://schemas.microsoft.com/office/powerpoint/2010/main" val="38169706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a:cs typeface="Garamond"/>
              </a:rPr>
              <a:t>Cellphones</a:t>
            </a:r>
            <a:endParaRPr lang="en-US" dirty="0">
              <a:latin typeface="Garamond"/>
              <a:cs typeface="Garamond"/>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sz="3200" dirty="0" smtClean="0">
                <a:latin typeface="Garamond"/>
                <a:cs typeface="Garamond"/>
                <a:hlinkClick r:id="rId3"/>
              </a:rPr>
              <a:t>Remind101</a:t>
            </a:r>
            <a:endParaRPr lang="en-US" sz="3200" dirty="0" smtClean="0">
              <a:latin typeface="Garamond"/>
              <a:cs typeface="Garamond"/>
            </a:endParaRPr>
          </a:p>
          <a:p>
            <a:pPr>
              <a:buSzPct val="100000"/>
              <a:buBlip>
                <a:blip r:embed="rId4"/>
              </a:buBlip>
            </a:pPr>
            <a:r>
              <a:rPr lang="en-US" sz="3600" dirty="0" smtClean="0">
                <a:latin typeface="Garamond"/>
                <a:cs typeface="Garamond"/>
              </a:rPr>
              <a:t>This is a free service for teachers. Teachers can set up a maximum of 10 classes.  Students (and parents) self-enroll into the class online. Texts can be sent to the entire class.  Students will not have access to your personal cellphone number</a:t>
            </a:r>
            <a:r>
              <a:rPr lang="en-US" dirty="0" smtClean="0">
                <a:latin typeface="Garamond"/>
                <a:cs typeface="Garamond"/>
              </a:rPr>
              <a:t>.</a:t>
            </a:r>
          </a:p>
          <a:p>
            <a:endParaRPr lang="en-US" dirty="0" smtClean="0">
              <a:latin typeface="Garamond"/>
              <a:cs typeface="Garamond"/>
            </a:endParaRPr>
          </a:p>
        </p:txBody>
      </p:sp>
    </p:spTree>
    <p:extLst>
      <p:ext uri="{BB962C8B-B14F-4D97-AF65-F5344CB8AC3E}">
        <p14:creationId xmlns:p14="http://schemas.microsoft.com/office/powerpoint/2010/main" val="25164829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Remind101</a:t>
            </a:r>
            <a:endParaRPr lang="en-US" dirty="0"/>
          </a:p>
        </p:txBody>
      </p:sp>
      <p:sp>
        <p:nvSpPr>
          <p:cNvPr id="3" name="Content Placeholder 2"/>
          <p:cNvSpPr>
            <a:spLocks noGrp="1"/>
          </p:cNvSpPr>
          <p:nvPr>
            <p:ph idx="1"/>
          </p:nvPr>
        </p:nvSpPr>
        <p:spPr/>
        <p:txBody>
          <a:bodyPr/>
          <a:lstStyle/>
          <a:p>
            <a:r>
              <a:rPr lang="en-US" i="1" dirty="0" smtClean="0"/>
              <a:t>“I </a:t>
            </a:r>
            <a:r>
              <a:rPr lang="en-US" i="1" dirty="0"/>
              <a:t>think that Remind101 is very useful for college students. On more than one occasion, this program has helped remind me of an assignment/test that I had completely </a:t>
            </a:r>
            <a:r>
              <a:rPr lang="en-US" i="1" dirty="0" smtClean="0"/>
              <a:t>forgotten </a:t>
            </a:r>
            <a:r>
              <a:rPr lang="en-US" i="1" dirty="0"/>
              <a:t>about. I believe that only positive things would result from more widespread usage of Remind101 on college and </a:t>
            </a:r>
            <a:r>
              <a:rPr lang="en-US" i="1" dirty="0" smtClean="0"/>
              <a:t>high school </a:t>
            </a:r>
            <a:r>
              <a:rPr lang="en-US" i="1" dirty="0"/>
              <a:t>campuses</a:t>
            </a:r>
            <a:r>
              <a:rPr lang="en-US" i="1" dirty="0" smtClean="0"/>
              <a:t>.”</a:t>
            </a:r>
          </a:p>
          <a:p>
            <a:pPr marL="3657600" lvl="8" indent="0">
              <a:buNone/>
            </a:pPr>
            <a:r>
              <a:rPr lang="en-US" i="1" dirty="0" smtClean="0"/>
              <a:t>Zack </a:t>
            </a:r>
            <a:r>
              <a:rPr lang="en-US" i="1" dirty="0" err="1" smtClean="0"/>
              <a:t>Lukado</a:t>
            </a:r>
            <a:r>
              <a:rPr lang="en-US" i="1" dirty="0" smtClean="0"/>
              <a:t>- Roanoke College</a:t>
            </a:r>
            <a:endParaRPr lang="en-US" i="1" dirty="0"/>
          </a:p>
          <a:p>
            <a:pPr marL="0" indent="0">
              <a:buNone/>
            </a:pPr>
            <a:endParaRPr lang="en-US" dirty="0"/>
          </a:p>
        </p:txBody>
      </p:sp>
      <p:pic>
        <p:nvPicPr>
          <p:cNvPr id="4" name="Remind101 Flav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5750" y="4322583"/>
            <a:ext cx="2571750" cy="2535417"/>
          </a:xfrm>
          <a:prstGeom prst="rect">
            <a:avLst/>
          </a:prstGeom>
        </p:spPr>
      </p:pic>
      <p:sp>
        <p:nvSpPr>
          <p:cNvPr id="5" name="TextBox 4"/>
          <p:cNvSpPr txBox="1"/>
          <p:nvPr/>
        </p:nvSpPr>
        <p:spPr>
          <a:xfrm>
            <a:off x="3260698" y="5032375"/>
            <a:ext cx="6035309" cy="646331"/>
          </a:xfrm>
          <a:prstGeom prst="rect">
            <a:avLst/>
          </a:prstGeom>
          <a:noFill/>
        </p:spPr>
        <p:txBody>
          <a:bodyPr wrap="square" rtlCol="0">
            <a:spAutoFit/>
          </a:bodyPr>
          <a:lstStyle/>
          <a:p>
            <a:r>
              <a:rPr lang="en-US" dirty="0" smtClean="0"/>
              <a:t>Kristen Sink’s thoughts  on Remind </a:t>
            </a:r>
            <a:r>
              <a:rPr lang="en-US" dirty="0" smtClean="0"/>
              <a:t>101 (Roanoke College)</a:t>
            </a:r>
            <a:endParaRPr lang="en-US" dirty="0" smtClean="0"/>
          </a:p>
          <a:p>
            <a:r>
              <a:rPr lang="en-US" dirty="0" smtClean="0"/>
              <a:t> </a:t>
            </a:r>
            <a:endParaRPr lang="en-US" dirty="0"/>
          </a:p>
        </p:txBody>
      </p:sp>
    </p:spTree>
    <p:extLst>
      <p:ext uri="{BB962C8B-B14F-4D97-AF65-F5344CB8AC3E}">
        <p14:creationId xmlns:p14="http://schemas.microsoft.com/office/powerpoint/2010/main" val="28940399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438666"/>
          </a:xfrm>
        </p:spPr>
        <p:txBody>
          <a:bodyPr/>
          <a:lstStyle/>
          <a:p>
            <a:r>
              <a:rPr lang="en-US" sz="4000" dirty="0" smtClean="0"/>
              <a:t>Student Response Systems/Clickers</a:t>
            </a:r>
            <a:br>
              <a:rPr lang="en-US" sz="4000" dirty="0" smtClean="0"/>
            </a:br>
            <a:endParaRPr lang="en-US" sz="4000" dirty="0"/>
          </a:p>
        </p:txBody>
      </p:sp>
      <p:sp>
        <p:nvSpPr>
          <p:cNvPr id="3" name="Content Placeholder 2"/>
          <p:cNvSpPr>
            <a:spLocks noGrp="1"/>
          </p:cNvSpPr>
          <p:nvPr>
            <p:ph idx="1"/>
          </p:nvPr>
        </p:nvSpPr>
        <p:spPr>
          <a:xfrm>
            <a:off x="779462" y="1449602"/>
            <a:ext cx="7581901" cy="4386422"/>
          </a:xfrm>
        </p:spPr>
        <p:txBody>
          <a:bodyPr>
            <a:normAutofit/>
          </a:bodyPr>
          <a:lstStyle/>
          <a:p>
            <a:r>
              <a:rPr lang="en-US" dirty="0" err="1" smtClean="0"/>
              <a:t>Socrative</a:t>
            </a:r>
            <a:r>
              <a:rPr lang="en-US" dirty="0" smtClean="0"/>
              <a:t> </a:t>
            </a:r>
            <a:r>
              <a:rPr lang="en-US" dirty="0"/>
              <a:t>is a smart student response system that empowers teachers by engaging their classrooms with a series of educational exercises and games. </a:t>
            </a:r>
            <a:r>
              <a:rPr lang="en-US" dirty="0" err="1" smtClean="0"/>
              <a:t>Socrative</a:t>
            </a:r>
            <a:r>
              <a:rPr lang="en-US" dirty="0" smtClean="0"/>
              <a:t> </a:t>
            </a:r>
            <a:r>
              <a:rPr lang="en-US" dirty="0"/>
              <a:t>runs on tablets, smartphones, and laptops. </a:t>
            </a:r>
            <a:br>
              <a:rPr lang="en-US" dirty="0"/>
            </a:br>
            <a:r>
              <a:rPr lang="en-US" dirty="0" smtClean="0">
                <a:hlinkClick r:id="rId2" action="ppaction://hlinkfile"/>
              </a:rPr>
              <a:t>http</a:t>
            </a:r>
            <a:r>
              <a:rPr lang="en-US" dirty="0">
                <a:hlinkClick r:id="rId2" action="ppaction://hlinkfile"/>
              </a:rPr>
              <a:t>://</a:t>
            </a:r>
            <a:r>
              <a:rPr lang="en-US" dirty="0" err="1">
                <a:hlinkClick r:id="rId2" action="ppaction://hlinkfile"/>
              </a:rPr>
              <a:t>www.socrative.com</a:t>
            </a:r>
            <a:r>
              <a:rPr lang="en-US" dirty="0">
                <a:hlinkClick r:id="rId2" action="ppaction://hlinkfile"/>
              </a:rPr>
              <a:t>/</a:t>
            </a:r>
            <a:endParaRPr lang="en-US" dirty="0" smtClean="0"/>
          </a:p>
          <a:p>
            <a:endParaRPr lang="en-US" dirty="0" smtClean="0"/>
          </a:p>
          <a:p>
            <a:r>
              <a:rPr lang="en-US" dirty="0" err="1" smtClean="0"/>
              <a:t>Optius</a:t>
            </a:r>
            <a:r>
              <a:rPr lang="en-US" dirty="0" smtClean="0"/>
              <a:t>   Audience responses are displayed in real time.  </a:t>
            </a:r>
            <a:r>
              <a:rPr lang="en-US" dirty="0" smtClean="0">
                <a:hlinkClick r:id="rId3"/>
              </a:rPr>
              <a:t>http</a:t>
            </a:r>
            <a:r>
              <a:rPr lang="en-US" dirty="0">
                <a:hlinkClick r:id="rId3"/>
              </a:rPr>
              <a:t>://educatools.com</a:t>
            </a:r>
            <a:r>
              <a:rPr lang="en-US" dirty="0" smtClean="0">
                <a:hlinkClick r:id="rId3"/>
              </a:rPr>
              <a:t>/</a:t>
            </a:r>
            <a:r>
              <a:rPr lang="en-US" dirty="0"/>
              <a:t>  </a:t>
            </a:r>
            <a:r>
              <a:rPr lang="en-US" dirty="0">
                <a:hlinkClick r:id="rId4"/>
              </a:rPr>
              <a:t>http://www.educatools.com/optius/</a:t>
            </a:r>
            <a:r>
              <a:rPr lang="en-US" dirty="0" smtClean="0">
                <a:hlinkClick r:id="rId4"/>
              </a:rPr>
              <a:t>tutorials.cfm</a:t>
            </a:r>
            <a:endParaRPr lang="en-US" dirty="0" smtClean="0"/>
          </a:p>
          <a:p>
            <a:pPr marL="0" indent="0">
              <a:buNone/>
            </a:pPr>
            <a:endParaRPr lang="en-US" dirty="0">
              <a:effectLst/>
            </a:endParaRPr>
          </a:p>
          <a:p>
            <a:endParaRPr lang="en-US" dirty="0">
              <a:effectLst/>
            </a:endParaRPr>
          </a:p>
        </p:txBody>
      </p:sp>
    </p:spTree>
    <p:extLst>
      <p:ext uri="{BB962C8B-B14F-4D97-AF65-F5344CB8AC3E}">
        <p14:creationId xmlns:p14="http://schemas.microsoft.com/office/powerpoint/2010/main" val="5680754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Getting students engaged using creative videos… </a:t>
            </a:r>
            <a:endParaRPr lang="en-US" sz="3600" dirty="0"/>
          </a:p>
        </p:txBody>
      </p:sp>
      <p:sp>
        <p:nvSpPr>
          <p:cNvPr id="3" name="Content Placeholder 2"/>
          <p:cNvSpPr>
            <a:spLocks noGrp="1"/>
          </p:cNvSpPr>
          <p:nvPr>
            <p:ph idx="1"/>
          </p:nvPr>
        </p:nvSpPr>
        <p:spPr/>
        <p:txBody>
          <a:bodyPr>
            <a:normAutofit fontScale="25000" lnSpcReduction="20000"/>
          </a:bodyPr>
          <a:lstStyle/>
          <a:p>
            <a:r>
              <a:rPr lang="en-US" sz="9600" dirty="0"/>
              <a:t>Jelly </a:t>
            </a:r>
            <a:r>
              <a:rPr lang="en-US" sz="9600" dirty="0" smtClean="0"/>
              <a:t>Cam </a:t>
            </a:r>
            <a:r>
              <a:rPr lang="en-US" sz="9600" dirty="0" smtClean="0">
                <a:hlinkClick r:id="rId2"/>
              </a:rPr>
              <a:t>http</a:t>
            </a:r>
            <a:r>
              <a:rPr lang="en-US" sz="9600" dirty="0">
                <a:hlinkClick r:id="rId2"/>
              </a:rPr>
              <a:t>://www.ticklypictures.com/shop/jellycam</a:t>
            </a:r>
            <a:r>
              <a:rPr lang="en-US" sz="9600" dirty="0" smtClean="0">
                <a:hlinkClick r:id="rId2"/>
              </a:rPr>
              <a:t>/</a:t>
            </a:r>
            <a:r>
              <a:rPr lang="en-US" sz="9600" dirty="0" smtClean="0"/>
              <a:t>     (</a:t>
            </a:r>
            <a:r>
              <a:rPr lang="en-US" sz="9600" dirty="0"/>
              <a:t>Stop-motion </a:t>
            </a:r>
            <a:r>
              <a:rPr lang="en-US" sz="9600" dirty="0" smtClean="0"/>
              <a:t>videos)</a:t>
            </a:r>
          </a:p>
          <a:p>
            <a:pPr marL="0" indent="0">
              <a:buNone/>
            </a:pPr>
            <a:endParaRPr lang="en-US" sz="9600" dirty="0" smtClean="0"/>
          </a:p>
          <a:p>
            <a:r>
              <a:rPr lang="en-US" sz="9600" dirty="0" err="1" smtClean="0"/>
              <a:t>Animoto</a:t>
            </a:r>
            <a:r>
              <a:rPr lang="en-US" sz="9600" dirty="0"/>
              <a:t> </a:t>
            </a:r>
            <a:r>
              <a:rPr lang="en-US" sz="9600" dirty="0" smtClean="0"/>
              <a:t> </a:t>
            </a:r>
            <a:r>
              <a:rPr lang="en-US" sz="9600" dirty="0">
                <a:hlinkClick r:id="rId3"/>
              </a:rPr>
              <a:t>http://animoto.com/</a:t>
            </a:r>
            <a:r>
              <a:rPr lang="en-US" sz="9600" dirty="0"/>
              <a:t> (Movies with pictures</a:t>
            </a:r>
            <a:r>
              <a:rPr lang="en-US" sz="9600" dirty="0" smtClean="0"/>
              <a:t>)</a:t>
            </a:r>
          </a:p>
          <a:p>
            <a:pPr marL="0" indent="0">
              <a:buNone/>
            </a:pPr>
            <a:endParaRPr lang="en-US" sz="9600" dirty="0" smtClean="0"/>
          </a:p>
          <a:p>
            <a:r>
              <a:rPr lang="en-US" sz="9600" dirty="0" err="1" smtClean="0"/>
              <a:t>Vuvox</a:t>
            </a:r>
            <a:r>
              <a:rPr lang="en-US" sz="9600" dirty="0" smtClean="0"/>
              <a:t> </a:t>
            </a:r>
            <a:r>
              <a:rPr lang="en-US" sz="9600" dirty="0">
                <a:hlinkClick r:id="rId4"/>
              </a:rPr>
              <a:t>http://</a:t>
            </a:r>
            <a:r>
              <a:rPr lang="en-US" sz="9600" dirty="0" smtClean="0">
                <a:hlinkClick r:id="rId4"/>
              </a:rPr>
              <a:t>www.vuvox.com</a:t>
            </a:r>
            <a:r>
              <a:rPr lang="en-US" sz="9600" dirty="0" smtClean="0"/>
              <a:t> (Allows students to create interactive slide shows using images and video.  Like movie maker on steroids)</a:t>
            </a:r>
          </a:p>
          <a:p>
            <a:pPr marL="0" indent="0">
              <a:buNone/>
            </a:pPr>
            <a:r>
              <a:rPr lang="en-US" sz="3600" dirty="0" smtClean="0"/>
              <a:t> </a:t>
            </a:r>
          </a:p>
          <a:p>
            <a:pPr marL="0" indent="0">
              <a:buNone/>
            </a:pPr>
            <a:endParaRPr lang="en-US" sz="4000" dirty="0" smtClean="0"/>
          </a:p>
          <a:p>
            <a:pPr marL="0" indent="0">
              <a:buNone/>
            </a:pPr>
            <a:endParaRPr lang="en-US" dirty="0"/>
          </a:p>
          <a:p>
            <a:pPr marL="0" indent="0">
              <a:buNone/>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6093653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instructional videos</a:t>
            </a:r>
            <a:endParaRPr lang="en-US" dirty="0"/>
          </a:p>
        </p:txBody>
      </p:sp>
      <p:sp>
        <p:nvSpPr>
          <p:cNvPr id="3" name="Content Placeholder 2"/>
          <p:cNvSpPr>
            <a:spLocks noGrp="1"/>
          </p:cNvSpPr>
          <p:nvPr>
            <p:ph idx="1"/>
          </p:nvPr>
        </p:nvSpPr>
        <p:spPr/>
        <p:txBody>
          <a:bodyPr/>
          <a:lstStyle/>
          <a:p>
            <a:pPr marL="0" indent="0">
              <a:buNone/>
            </a:pPr>
            <a:endParaRPr lang="en-US" dirty="0"/>
          </a:p>
          <a:p>
            <a:r>
              <a:rPr lang="en-US" dirty="0" err="1" smtClean="0"/>
              <a:t>ShowMe</a:t>
            </a:r>
            <a:r>
              <a:rPr lang="en-US" dirty="0" smtClean="0"/>
              <a:t>  </a:t>
            </a:r>
            <a:r>
              <a:rPr lang="en-US" dirty="0">
                <a:hlinkClick r:id="rId2"/>
              </a:rPr>
              <a:t>http://www.showme.com/</a:t>
            </a:r>
            <a:endParaRPr lang="en-US" dirty="0"/>
          </a:p>
          <a:p>
            <a:r>
              <a:rPr lang="en-US" dirty="0" smtClean="0"/>
              <a:t>Next Vista  </a:t>
            </a:r>
            <a:r>
              <a:rPr lang="en-US" dirty="0">
                <a:hlinkClick r:id="rId3"/>
              </a:rPr>
              <a:t>http://www.nextvista.org</a:t>
            </a:r>
            <a:r>
              <a:rPr lang="en-US" dirty="0" smtClean="0">
                <a:hlinkClick r:id="rId3"/>
              </a:rPr>
              <a:t>/</a:t>
            </a:r>
            <a:endParaRPr lang="en-US" dirty="0" smtClean="0"/>
          </a:p>
          <a:p>
            <a:r>
              <a:rPr lang="en-US" dirty="0" smtClean="0"/>
              <a:t>Screencast-o-</a:t>
            </a:r>
            <a:r>
              <a:rPr lang="en-US" dirty="0" err="1" smtClean="0"/>
              <a:t>matic</a:t>
            </a:r>
            <a:r>
              <a:rPr lang="en-US" dirty="0"/>
              <a:t> </a:t>
            </a:r>
            <a:r>
              <a:rPr lang="en-US" dirty="0">
                <a:hlinkClick r:id="rId4"/>
              </a:rPr>
              <a:t>http://www.screencast-o-</a:t>
            </a:r>
            <a:r>
              <a:rPr lang="en-US" dirty="0" smtClean="0">
                <a:hlinkClick r:id="rId4"/>
              </a:rPr>
              <a:t>matic.com</a:t>
            </a:r>
            <a:endParaRPr lang="en-US" dirty="0" smtClean="0"/>
          </a:p>
          <a:p>
            <a:r>
              <a:rPr lang="en-US" dirty="0" err="1" smtClean="0"/>
              <a:t>Screenr</a:t>
            </a:r>
            <a:r>
              <a:rPr lang="en-US" dirty="0"/>
              <a:t>  </a:t>
            </a:r>
            <a:r>
              <a:rPr lang="en-US" dirty="0">
                <a:hlinkClick r:id="rId5"/>
              </a:rPr>
              <a:t>http://www.screenr.com</a:t>
            </a:r>
            <a:r>
              <a:rPr lang="en-US" dirty="0" smtClean="0">
                <a:hlinkClick r:id="rId5"/>
              </a:rPr>
              <a:t>/</a:t>
            </a:r>
            <a:endParaRPr lang="en-US" dirty="0" smtClean="0"/>
          </a:p>
          <a:p>
            <a:r>
              <a:rPr lang="en-US" dirty="0" err="1" smtClean="0"/>
              <a:t>Creaza</a:t>
            </a:r>
            <a:r>
              <a:rPr lang="en-US" dirty="0"/>
              <a:t> </a:t>
            </a:r>
            <a:r>
              <a:rPr lang="en-US" dirty="0">
                <a:hlinkClick r:id="rId6"/>
              </a:rPr>
              <a:t>http://www.creazaeducation.com</a:t>
            </a:r>
            <a:r>
              <a:rPr lang="en-US" dirty="0" smtClean="0">
                <a:hlinkClick r:id="rId6"/>
              </a:rPr>
              <a:t>/</a:t>
            </a:r>
            <a:endParaRPr lang="en-US" dirty="0" smtClean="0"/>
          </a:p>
          <a:p>
            <a:endParaRPr lang="en-US" dirty="0" smtClean="0"/>
          </a:p>
          <a:p>
            <a:pPr marL="0" indent="0">
              <a:buNone/>
            </a:pPr>
            <a:endParaRPr lang="en-US" dirty="0"/>
          </a:p>
          <a:p>
            <a:endParaRPr lang="en-US" dirty="0"/>
          </a:p>
        </p:txBody>
      </p:sp>
    </p:spTree>
    <p:extLst>
      <p:ext uri="{BB962C8B-B14F-4D97-AF65-F5344CB8AC3E}">
        <p14:creationId xmlns:p14="http://schemas.microsoft.com/office/powerpoint/2010/main" val="233778376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collaboratively</a:t>
            </a:r>
            <a:endParaRPr lang="en-US" dirty="0"/>
          </a:p>
        </p:txBody>
      </p:sp>
      <p:sp>
        <p:nvSpPr>
          <p:cNvPr id="3" name="Content Placeholder 2"/>
          <p:cNvSpPr>
            <a:spLocks noGrp="1"/>
          </p:cNvSpPr>
          <p:nvPr>
            <p:ph idx="1"/>
          </p:nvPr>
        </p:nvSpPr>
        <p:spPr/>
        <p:txBody>
          <a:bodyPr/>
          <a:lstStyle/>
          <a:p>
            <a:r>
              <a:rPr lang="en-US" dirty="0" smtClean="0">
                <a:hlinkClick r:id="rId2"/>
              </a:rPr>
              <a:t>http://chir.ag/projects/team-maker/</a:t>
            </a:r>
            <a:r>
              <a:rPr lang="en-US" dirty="0" smtClean="0"/>
              <a:t> (Team Maker)</a:t>
            </a:r>
          </a:p>
          <a:p>
            <a:pPr marL="0" indent="0">
              <a:buNone/>
            </a:pPr>
            <a:endParaRPr lang="en-US" dirty="0"/>
          </a:p>
        </p:txBody>
      </p:sp>
      <p:pic>
        <p:nvPicPr>
          <p:cNvPr id="4" name="Picture 3" descr="Screen Shot 2013-09-17 at 11.58.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6" y="2592619"/>
            <a:ext cx="9213176" cy="4032962"/>
          </a:xfrm>
          <a:prstGeom prst="rect">
            <a:avLst/>
          </a:prstGeom>
        </p:spPr>
      </p:pic>
    </p:spTree>
    <p:extLst>
      <p:ext uri="{BB962C8B-B14F-4D97-AF65-F5344CB8AC3E}">
        <p14:creationId xmlns:p14="http://schemas.microsoft.com/office/powerpoint/2010/main" val="417556533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collaboratively</a:t>
            </a:r>
            <a:endParaRPr lang="en-US" dirty="0"/>
          </a:p>
        </p:txBody>
      </p:sp>
      <p:sp>
        <p:nvSpPr>
          <p:cNvPr id="3" name="Content Placeholder 2"/>
          <p:cNvSpPr>
            <a:spLocks noGrp="1"/>
          </p:cNvSpPr>
          <p:nvPr>
            <p:ph idx="1"/>
          </p:nvPr>
        </p:nvSpPr>
        <p:spPr/>
        <p:txBody>
          <a:bodyPr/>
          <a:lstStyle/>
          <a:p>
            <a:r>
              <a:rPr lang="en-US" dirty="0" err="1" smtClean="0"/>
              <a:t>Padlet</a:t>
            </a:r>
            <a:r>
              <a:rPr lang="en-US" dirty="0"/>
              <a:t> </a:t>
            </a:r>
            <a:r>
              <a:rPr lang="en-US" dirty="0" smtClean="0"/>
              <a:t> </a:t>
            </a:r>
            <a:r>
              <a:rPr lang="en-US" dirty="0" smtClean="0">
                <a:hlinkClick r:id="rId2"/>
              </a:rPr>
              <a:t>http</a:t>
            </a:r>
            <a:r>
              <a:rPr lang="en-US" dirty="0">
                <a:hlinkClick r:id="rId2"/>
              </a:rPr>
              <a:t>://padlet.com</a:t>
            </a:r>
            <a:r>
              <a:rPr lang="en-US" dirty="0" smtClean="0">
                <a:hlinkClick r:id="rId2"/>
              </a:rPr>
              <a:t>/</a:t>
            </a:r>
            <a:endParaRPr lang="en-US" dirty="0" smtClean="0"/>
          </a:p>
          <a:p>
            <a:pPr marL="0" indent="0">
              <a:buNone/>
            </a:pPr>
            <a:endParaRPr lang="en-US" dirty="0"/>
          </a:p>
        </p:txBody>
      </p:sp>
      <p:pic>
        <p:nvPicPr>
          <p:cNvPr id="4" name="Picture 3" descr="Screen Shot 2013-09-21 at 9.02.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13794"/>
            <a:ext cx="4644374" cy="3944206"/>
          </a:xfrm>
          <a:prstGeom prst="rect">
            <a:avLst/>
          </a:prstGeom>
        </p:spPr>
      </p:pic>
      <p:pic>
        <p:nvPicPr>
          <p:cNvPr id="5" name="Picture 4" descr="Screen Shot 2013-09-21 at 9.05.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528" y="3025863"/>
            <a:ext cx="4364814" cy="3832137"/>
          </a:xfrm>
          <a:prstGeom prst="rect">
            <a:avLst/>
          </a:prstGeom>
        </p:spPr>
      </p:pic>
    </p:spTree>
    <p:extLst>
      <p:ext uri="{BB962C8B-B14F-4D97-AF65-F5344CB8AC3E}">
        <p14:creationId xmlns:p14="http://schemas.microsoft.com/office/powerpoint/2010/main" val="171212218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Padlet</a:t>
            </a:r>
            <a:endParaRPr lang="en-US" dirty="0"/>
          </a:p>
        </p:txBody>
      </p:sp>
      <p:sp>
        <p:nvSpPr>
          <p:cNvPr id="3" name="Content Placeholder 2"/>
          <p:cNvSpPr>
            <a:spLocks noGrp="1"/>
          </p:cNvSpPr>
          <p:nvPr>
            <p:ph idx="1"/>
          </p:nvPr>
        </p:nvSpPr>
        <p:spPr/>
        <p:txBody>
          <a:bodyPr>
            <a:normAutofit/>
          </a:bodyPr>
          <a:lstStyle/>
          <a:p>
            <a:r>
              <a:rPr lang="en-US" dirty="0" smtClean="0"/>
              <a:t>On your device go to the following website:</a:t>
            </a:r>
          </a:p>
          <a:p>
            <a:endParaRPr lang="en-US" dirty="0"/>
          </a:p>
          <a:p>
            <a:r>
              <a:rPr lang="pl-PL" sz="3600" dirty="0">
                <a:hlinkClick r:id="rId2"/>
              </a:rPr>
              <a:t>http://padlet.com/wall/</a:t>
            </a:r>
            <a:r>
              <a:rPr lang="pl-PL" sz="3600" dirty="0" smtClean="0">
                <a:hlinkClick r:id="rId2"/>
              </a:rPr>
              <a:t>FLAVA2013</a:t>
            </a:r>
            <a:endParaRPr lang="pl-PL" sz="3600" dirty="0" smtClean="0"/>
          </a:p>
          <a:p>
            <a:endParaRPr lang="en-US" dirty="0" smtClean="0"/>
          </a:p>
          <a:p>
            <a:r>
              <a:rPr lang="en-US" dirty="0" smtClean="0"/>
              <a:t>Post your favorite website or app that you are using in your classroom.</a:t>
            </a:r>
            <a:endParaRPr lang="en-US" dirty="0"/>
          </a:p>
        </p:txBody>
      </p:sp>
    </p:spTree>
    <p:extLst>
      <p:ext uri="{BB962C8B-B14F-4D97-AF65-F5344CB8AC3E}">
        <p14:creationId xmlns:p14="http://schemas.microsoft.com/office/powerpoint/2010/main" val="22062891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Talkboard</a:t>
            </a:r>
            <a:r>
              <a:rPr lang="en-US" dirty="0" smtClean="0"/>
              <a:t> (</a:t>
            </a:r>
            <a:r>
              <a:rPr lang="en-US" dirty="0" err="1" smtClean="0"/>
              <a:t>iPad-iPad</a:t>
            </a:r>
            <a:r>
              <a:rPr lang="en-US" dirty="0" smtClean="0"/>
              <a:t>)</a:t>
            </a:r>
            <a:endParaRPr lang="en-US" dirty="0"/>
          </a:p>
        </p:txBody>
      </p:sp>
      <p:pic>
        <p:nvPicPr>
          <p:cNvPr id="6" name="Content Placeholder 5" descr="Screen Shot 2013-09-21 at 1.44.07 PM.png"/>
          <p:cNvPicPr>
            <a:picLocks noGrp="1" noChangeAspect="1"/>
          </p:cNvPicPr>
          <p:nvPr>
            <p:ph idx="1"/>
          </p:nvPr>
        </p:nvPicPr>
        <p:blipFill>
          <a:blip r:embed="rId2">
            <a:extLst>
              <a:ext uri="{28A0092B-C50C-407E-A947-70E740481C1C}">
                <a14:useLocalDpi xmlns:a14="http://schemas.microsoft.com/office/drawing/2010/main" val="0"/>
              </a:ext>
            </a:extLst>
          </a:blip>
          <a:srcRect l="-9399" r="-9399"/>
          <a:stretch>
            <a:fillRect/>
          </a:stretch>
        </p:blipFill>
        <p:spPr>
          <a:xfrm>
            <a:off x="592691" y="1882588"/>
            <a:ext cx="7581901" cy="3953436"/>
          </a:xfrm>
        </p:spPr>
      </p:pic>
    </p:spTree>
    <p:extLst>
      <p:ext uri="{BB962C8B-B14F-4D97-AF65-F5344CB8AC3E}">
        <p14:creationId xmlns:p14="http://schemas.microsoft.com/office/powerpoint/2010/main" val="15667378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collaboratively</a:t>
            </a:r>
          </a:p>
        </p:txBody>
      </p:sp>
      <p:sp>
        <p:nvSpPr>
          <p:cNvPr id="3" name="Content Placeholder 2"/>
          <p:cNvSpPr>
            <a:spLocks noGrp="1"/>
          </p:cNvSpPr>
          <p:nvPr>
            <p:ph idx="1"/>
          </p:nvPr>
        </p:nvSpPr>
        <p:spPr/>
        <p:txBody>
          <a:bodyPr/>
          <a:lstStyle/>
          <a:p>
            <a:r>
              <a:rPr lang="en-US" dirty="0" err="1"/>
              <a:t>WeVideo</a:t>
            </a:r>
            <a:r>
              <a:rPr lang="en-US" dirty="0" smtClean="0"/>
              <a:t>.</a:t>
            </a:r>
            <a:r>
              <a:rPr lang="en-US" dirty="0">
                <a:hlinkClick r:id="rId2"/>
              </a:rPr>
              <a:t> http://www.wevideo.com</a:t>
            </a:r>
            <a:r>
              <a:rPr lang="en-US" dirty="0" smtClean="0">
                <a:hlinkClick r:id="rId2"/>
              </a:rPr>
              <a:t>/</a:t>
            </a:r>
            <a:r>
              <a:rPr lang="en-US" dirty="0" smtClean="0"/>
              <a:t>  </a:t>
            </a:r>
            <a:r>
              <a:rPr lang="en-US" dirty="0"/>
              <a:t>(Students can collaborate together to make a documentary</a:t>
            </a:r>
            <a:r>
              <a:rPr lang="en-US" dirty="0" smtClean="0"/>
              <a:t>) Free/$</a:t>
            </a:r>
          </a:p>
          <a:p>
            <a:endParaRPr lang="en-US" dirty="0" smtClean="0"/>
          </a:p>
          <a:p>
            <a:pPr marL="0" indent="0">
              <a:buNone/>
            </a:pPr>
            <a:endParaRPr lang="en-US" dirty="0"/>
          </a:p>
        </p:txBody>
      </p:sp>
      <p:pic>
        <p:nvPicPr>
          <p:cNvPr id="4" name="Picture 3" descr="Screen Shot 2013-09-19 at 6.32.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563"/>
            <a:ext cx="9144000" cy="3884856"/>
          </a:xfrm>
          <a:prstGeom prst="rect">
            <a:avLst/>
          </a:prstGeom>
        </p:spPr>
      </p:pic>
    </p:spTree>
    <p:extLst>
      <p:ext uri="{BB962C8B-B14F-4D97-AF65-F5344CB8AC3E}">
        <p14:creationId xmlns:p14="http://schemas.microsoft.com/office/powerpoint/2010/main" val="34184255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in 60 Seconds</a:t>
            </a:r>
            <a:endParaRPr lang="en-US" dirty="0"/>
          </a:p>
        </p:txBody>
      </p:sp>
      <p:pic>
        <p:nvPicPr>
          <p:cNvPr id="6" name="Content Placeholder 5" descr="Online-In-60-Seconds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1919" t="3382" r="-14793"/>
          <a:stretch/>
        </p:blipFill>
        <p:spPr>
          <a:xfrm>
            <a:off x="298833" y="1394637"/>
            <a:ext cx="8361363" cy="5317052"/>
          </a:xfrm>
        </p:spPr>
      </p:pic>
    </p:spTree>
    <p:extLst>
      <p:ext uri="{BB962C8B-B14F-4D97-AF65-F5344CB8AC3E}">
        <p14:creationId xmlns:p14="http://schemas.microsoft.com/office/powerpoint/2010/main" val="20210829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Watching a movie/video collaboratively</a:t>
            </a:r>
            <a:endParaRPr lang="en-US" dirty="0"/>
          </a:p>
        </p:txBody>
      </p:sp>
      <p:sp>
        <p:nvSpPr>
          <p:cNvPr id="3" name="Content Placeholder 2"/>
          <p:cNvSpPr>
            <a:spLocks noGrp="1"/>
          </p:cNvSpPr>
          <p:nvPr>
            <p:ph idx="1"/>
          </p:nvPr>
        </p:nvSpPr>
        <p:spPr/>
        <p:txBody>
          <a:bodyPr/>
          <a:lstStyle/>
          <a:p>
            <a:r>
              <a:rPr lang="en-US" dirty="0" err="1" smtClean="0"/>
              <a:t>Vialogues</a:t>
            </a:r>
            <a:r>
              <a:rPr lang="en-US" dirty="0"/>
              <a:t>  </a:t>
            </a:r>
            <a:r>
              <a:rPr lang="en-US" dirty="0">
                <a:hlinkClick r:id="rId2"/>
              </a:rPr>
              <a:t>https://vialogues.com</a:t>
            </a:r>
            <a:r>
              <a:rPr lang="en-US" dirty="0" smtClean="0">
                <a:hlinkClick r:id="rId2"/>
              </a:rPr>
              <a:t>/</a:t>
            </a:r>
            <a:endParaRPr lang="en-US" dirty="0" smtClean="0"/>
          </a:p>
          <a:p>
            <a:pPr marL="0" indent="0">
              <a:buNone/>
            </a:pPr>
            <a:endParaRPr lang="en-US" dirty="0"/>
          </a:p>
        </p:txBody>
      </p:sp>
      <p:pic>
        <p:nvPicPr>
          <p:cNvPr id="4" name="Picture 3" descr="Screen Shot 2013-03-07 at 8.20.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88" y="2561664"/>
            <a:ext cx="7874000" cy="3822034"/>
          </a:xfrm>
          <a:prstGeom prst="rect">
            <a:avLst/>
          </a:prstGeom>
        </p:spPr>
      </p:pic>
    </p:spTree>
    <p:extLst>
      <p:ext uri="{BB962C8B-B14F-4D97-AF65-F5344CB8AC3E}">
        <p14:creationId xmlns:p14="http://schemas.microsoft.com/office/powerpoint/2010/main" val="246953702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Pinterest</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://pinterest.com</a:t>
            </a:r>
            <a:r>
              <a:rPr lang="en-US" dirty="0" smtClean="0">
                <a:hlinkClick r:id="rId2"/>
              </a:rPr>
              <a:t>/</a:t>
            </a:r>
            <a:r>
              <a:rPr lang="en-US" dirty="0" smtClean="0"/>
              <a:t>  (Writing and Speaking Prompts)</a:t>
            </a:r>
          </a:p>
          <a:p>
            <a:endParaRPr lang="en-US" dirty="0"/>
          </a:p>
        </p:txBody>
      </p:sp>
      <p:pic>
        <p:nvPicPr>
          <p:cNvPr id="5" name="Picture 4" descr="Screen Shot 2012-09-19 at 9.33.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453" y="1342465"/>
            <a:ext cx="1854200" cy="419100"/>
          </a:xfrm>
          <a:prstGeom prst="rect">
            <a:avLst/>
          </a:prstGeom>
        </p:spPr>
      </p:pic>
      <p:sp>
        <p:nvSpPr>
          <p:cNvPr id="4" name="TextBox 3"/>
          <p:cNvSpPr txBox="1"/>
          <p:nvPr/>
        </p:nvSpPr>
        <p:spPr>
          <a:xfrm>
            <a:off x="2583486" y="2296642"/>
            <a:ext cx="6375551" cy="369332"/>
          </a:xfrm>
          <a:prstGeom prst="rect">
            <a:avLst/>
          </a:prstGeom>
          <a:noFill/>
        </p:spPr>
        <p:txBody>
          <a:bodyPr wrap="none" rtlCol="0">
            <a:spAutoFit/>
          </a:bodyPr>
          <a:lstStyle/>
          <a:p>
            <a:r>
              <a:rPr lang="en-US" dirty="0">
                <a:hlinkClick r:id="rId4"/>
              </a:rPr>
              <a:t>http://</a:t>
            </a:r>
            <a:r>
              <a:rPr lang="en-US" dirty="0" err="1">
                <a:hlinkClick r:id="rId4"/>
              </a:rPr>
              <a:t>pinterest.com</a:t>
            </a:r>
            <a:r>
              <a:rPr lang="en-US" dirty="0">
                <a:hlinkClick r:id="rId4"/>
              </a:rPr>
              <a:t>/</a:t>
            </a:r>
            <a:r>
              <a:rPr lang="en-US" dirty="0" err="1">
                <a:hlinkClick r:id="rId4"/>
              </a:rPr>
              <a:t>miscositaspix</a:t>
            </a:r>
            <a:r>
              <a:rPr lang="en-US" dirty="0">
                <a:hlinkClick r:id="rId4"/>
              </a:rPr>
              <a:t>/speaking-writing-prompts/</a:t>
            </a:r>
            <a:endParaRPr lang="en-US" dirty="0"/>
          </a:p>
        </p:txBody>
      </p:sp>
      <p:pic>
        <p:nvPicPr>
          <p:cNvPr id="7" name="Picture 6" descr="Screen Shot 2013-09-21 at 12.14.3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38698"/>
            <a:ext cx="8806153" cy="3919301"/>
          </a:xfrm>
          <a:prstGeom prst="rect">
            <a:avLst/>
          </a:prstGeom>
        </p:spPr>
      </p:pic>
    </p:spTree>
    <p:extLst>
      <p:ext uri="{BB962C8B-B14F-4D97-AF65-F5344CB8AC3E}">
        <p14:creationId xmlns:p14="http://schemas.microsoft.com/office/powerpoint/2010/main" val="21953772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t>Pinterest</a:t>
            </a:r>
            <a:r>
              <a:rPr lang="en-US" sz="4000" dirty="0" smtClean="0"/>
              <a:t> board from Lynn </a:t>
            </a:r>
            <a:r>
              <a:rPr lang="en-US" sz="4000" dirty="0" err="1" smtClean="0"/>
              <a:t>McCrady</a:t>
            </a:r>
            <a:r>
              <a:rPr lang="en-US" sz="4000" dirty="0" smtClean="0"/>
              <a:t> (VA French teacher) </a:t>
            </a:r>
            <a:endParaRPr lang="en-US" sz="4000" dirty="0"/>
          </a:p>
        </p:txBody>
      </p:sp>
      <p:sp>
        <p:nvSpPr>
          <p:cNvPr id="3" name="Content Placeholder 2"/>
          <p:cNvSpPr>
            <a:spLocks noGrp="1"/>
          </p:cNvSpPr>
          <p:nvPr>
            <p:ph idx="1"/>
          </p:nvPr>
        </p:nvSpPr>
        <p:spPr>
          <a:xfrm>
            <a:off x="447398" y="1882588"/>
            <a:ext cx="7581901" cy="3953436"/>
          </a:xfrm>
        </p:spPr>
        <p:txBody>
          <a:bodyPr/>
          <a:lstStyle/>
          <a:p>
            <a:r>
              <a:rPr lang="en-US" dirty="0">
                <a:hlinkClick r:id="rId2"/>
              </a:rPr>
              <a:t>http://pinterest.com/myhnylynn/la-classe-de-francais</a:t>
            </a:r>
            <a:r>
              <a:rPr lang="en-US" dirty="0" smtClean="0">
                <a:hlinkClick r:id="rId2"/>
              </a:rPr>
              <a:t>/</a:t>
            </a:r>
            <a:endParaRPr lang="en-US" dirty="0" smtClean="0"/>
          </a:p>
          <a:p>
            <a:pPr marL="0" indent="0">
              <a:buNone/>
            </a:pPr>
            <a:endParaRPr lang="en-US" dirty="0"/>
          </a:p>
          <a:p>
            <a:pPr marL="0" indent="0">
              <a:buNone/>
            </a:pPr>
            <a:endParaRPr lang="en-US" dirty="0" smtClean="0"/>
          </a:p>
          <a:p>
            <a:endParaRPr lang="en-US" dirty="0"/>
          </a:p>
        </p:txBody>
      </p:sp>
      <p:pic>
        <p:nvPicPr>
          <p:cNvPr id="5" name="Picture 4" descr="Screen Shot 2013-09-21 at 12.16.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5676"/>
            <a:ext cx="9144000" cy="4215925"/>
          </a:xfrm>
          <a:prstGeom prst="rect">
            <a:avLst/>
          </a:prstGeom>
        </p:spPr>
      </p:pic>
    </p:spTree>
    <p:extLst>
      <p:ext uri="{BB962C8B-B14F-4D97-AF65-F5344CB8AC3E}">
        <p14:creationId xmlns:p14="http://schemas.microsoft.com/office/powerpoint/2010/main" val="139867199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 MORE RESOURCES!</a:t>
            </a:r>
            <a:endParaRPr lang="en-US" dirty="0"/>
          </a:p>
        </p:txBody>
      </p:sp>
      <p:sp>
        <p:nvSpPr>
          <p:cNvPr id="3" name="Content Placeholder 2"/>
          <p:cNvSpPr>
            <a:spLocks noGrp="1"/>
          </p:cNvSpPr>
          <p:nvPr>
            <p:ph idx="1"/>
          </p:nvPr>
        </p:nvSpPr>
        <p:spPr/>
        <p:txBody>
          <a:bodyPr>
            <a:normAutofit/>
          </a:bodyPr>
          <a:lstStyle/>
          <a:p>
            <a:r>
              <a:rPr lang="en-US" sz="2600" dirty="0">
                <a:hlinkClick r:id="rId2"/>
              </a:rPr>
              <a:t>https://groups.diigo.com/group/</a:t>
            </a:r>
            <a:r>
              <a:rPr lang="en-US" sz="2600" dirty="0" smtClean="0">
                <a:hlinkClick r:id="rId2"/>
              </a:rPr>
              <a:t>calicotools</a:t>
            </a:r>
            <a:endParaRPr lang="en-US" sz="2600" dirty="0" smtClean="0"/>
          </a:p>
          <a:p>
            <a:endParaRPr lang="nl-NL" sz="2600" dirty="0" smtClean="0">
              <a:hlinkClick r:id="rId3"/>
            </a:endParaRPr>
          </a:p>
          <a:p>
            <a:r>
              <a:rPr lang="nl-NL" sz="2600" dirty="0" smtClean="0">
                <a:hlinkClick r:id="rId3"/>
              </a:rPr>
              <a:t>http</a:t>
            </a:r>
            <a:r>
              <a:rPr lang="nl-NL" sz="2600" dirty="0">
                <a:hlinkClick r:id="rId3"/>
              </a:rPr>
              <a:t>://cooltoolsforschools.wikispaces.com/</a:t>
            </a:r>
            <a:r>
              <a:rPr lang="nl-NL" sz="2600" dirty="0" smtClean="0">
                <a:hlinkClick r:id="rId3"/>
              </a:rPr>
              <a:t>home</a:t>
            </a:r>
            <a:endParaRPr lang="nl-NL" sz="2600" dirty="0" smtClean="0"/>
          </a:p>
          <a:p>
            <a:endParaRPr lang="en-US" sz="2600" dirty="0" smtClean="0">
              <a:hlinkClick r:id="rId4"/>
            </a:endParaRPr>
          </a:p>
          <a:p>
            <a:r>
              <a:rPr lang="en-US" sz="2600" dirty="0" smtClean="0">
                <a:hlinkClick r:id="rId4"/>
              </a:rPr>
              <a:t>http</a:t>
            </a:r>
            <a:r>
              <a:rPr lang="en-US" sz="2600" dirty="0">
                <a:hlinkClick r:id="rId4"/>
              </a:rPr>
              <a:t>://www.boxoftricks.net/internet-resouces-for-education</a:t>
            </a:r>
            <a:r>
              <a:rPr lang="en-US" sz="2600" dirty="0" smtClean="0">
                <a:hlinkClick r:id="rId4"/>
              </a:rPr>
              <a:t>/</a:t>
            </a:r>
            <a:endParaRPr lang="en-US" sz="2600" dirty="0" smtClean="0"/>
          </a:p>
          <a:p>
            <a:pPr marL="0" indent="0">
              <a:buNone/>
            </a:pPr>
            <a:endParaRPr lang="en-US" dirty="0"/>
          </a:p>
        </p:txBody>
      </p:sp>
    </p:spTree>
    <p:extLst>
      <p:ext uri="{BB962C8B-B14F-4D97-AF65-F5344CB8AC3E}">
        <p14:creationId xmlns:p14="http://schemas.microsoft.com/office/powerpoint/2010/main" val="20137584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25426"/>
            <a:ext cx="8001000" cy="1143000"/>
          </a:xfrm>
        </p:spPr>
        <p:txBody>
          <a:bodyPr/>
          <a:lstStyle/>
          <a:p>
            <a:r>
              <a:rPr lang="en-US" dirty="0" smtClean="0"/>
              <a:t>Next Steps</a:t>
            </a:r>
            <a:endParaRPr lang="en-US" dirty="0"/>
          </a:p>
        </p:txBody>
      </p:sp>
      <p:sp>
        <p:nvSpPr>
          <p:cNvPr id="3" name="Content Placeholder 2"/>
          <p:cNvSpPr>
            <a:spLocks noGrp="1"/>
          </p:cNvSpPr>
          <p:nvPr>
            <p:ph idx="1"/>
          </p:nvPr>
        </p:nvSpPr>
        <p:spPr>
          <a:xfrm>
            <a:off x="571500" y="1524001"/>
            <a:ext cx="8001000" cy="4495799"/>
          </a:xfrm>
        </p:spPr>
        <p:txBody>
          <a:bodyPr>
            <a:normAutofit lnSpcReduction="10000"/>
          </a:bodyPr>
          <a:lstStyle/>
          <a:p>
            <a:endParaRPr lang="en-US" dirty="0" smtClean="0"/>
          </a:p>
          <a:p>
            <a:pPr marL="0" indent="0">
              <a:buNone/>
            </a:pPr>
            <a:endParaRPr lang="en-US" dirty="0"/>
          </a:p>
          <a:p>
            <a:endParaRPr lang="en-US" dirty="0" smtClean="0"/>
          </a:p>
          <a:p>
            <a:endParaRPr lang="en-US" dirty="0" smtClean="0"/>
          </a:p>
          <a:p>
            <a:endParaRPr lang="en-US" dirty="0" smtClean="0"/>
          </a:p>
          <a:p>
            <a:r>
              <a:rPr lang="en-US" dirty="0" smtClean="0"/>
              <a:t>What did you learn that is new?</a:t>
            </a:r>
          </a:p>
          <a:p>
            <a:r>
              <a:rPr lang="en-US" dirty="0" smtClean="0"/>
              <a:t>What are you ready to try with your students?  What is your tech plan for this grading period or for this year?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1368426"/>
            <a:ext cx="4873625" cy="3032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888618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Comments</a:t>
            </a:r>
            <a:endParaRPr lang="en-US" dirty="0"/>
          </a:p>
        </p:txBody>
      </p:sp>
      <p:sp>
        <p:nvSpPr>
          <p:cNvPr id="3" name="Content Placeholder 2"/>
          <p:cNvSpPr>
            <a:spLocks noGrp="1"/>
          </p:cNvSpPr>
          <p:nvPr>
            <p:ph idx="1"/>
          </p:nvPr>
        </p:nvSpPr>
        <p:spPr/>
        <p:txBody>
          <a:bodyPr>
            <a:noAutofit/>
          </a:bodyPr>
          <a:lstStyle/>
          <a:p>
            <a:r>
              <a:rPr lang="en-US" sz="2800" dirty="0" smtClean="0"/>
              <a:t>Do you have any questions about today’s presentation?</a:t>
            </a:r>
          </a:p>
          <a:p>
            <a:r>
              <a:rPr lang="en-US" sz="2800" dirty="0" smtClean="0"/>
              <a:t>Do you have a favorite Tech Tool that you have used in your class?</a:t>
            </a:r>
          </a:p>
          <a:p>
            <a:pPr marL="0" indent="0">
              <a:buNone/>
            </a:pPr>
            <a:endParaRPr lang="en-US" sz="2800" dirty="0"/>
          </a:p>
        </p:txBody>
      </p:sp>
      <p:pic>
        <p:nvPicPr>
          <p:cNvPr id="5" name="Picture 4" descr="Screen Shot 2013-09-21 at 12.0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1461" y="3673373"/>
            <a:ext cx="3359814" cy="3184627"/>
          </a:xfrm>
          <a:prstGeom prst="rect">
            <a:avLst/>
          </a:prstGeom>
        </p:spPr>
      </p:pic>
      <p:sp>
        <p:nvSpPr>
          <p:cNvPr id="4" name="TextBox 3"/>
          <p:cNvSpPr txBox="1"/>
          <p:nvPr/>
        </p:nvSpPr>
        <p:spPr>
          <a:xfrm flipH="1">
            <a:off x="1270043" y="6138891"/>
            <a:ext cx="3075496" cy="369332"/>
          </a:xfrm>
          <a:prstGeom prst="rect">
            <a:avLst/>
          </a:prstGeom>
          <a:noFill/>
        </p:spPr>
        <p:txBody>
          <a:bodyPr wrap="square" rtlCol="0">
            <a:spAutoFit/>
          </a:bodyPr>
          <a:lstStyle/>
          <a:p>
            <a:r>
              <a:rPr lang="en-US" dirty="0" smtClean="0">
                <a:latin typeface="Garamond"/>
                <a:cs typeface="Garamond"/>
              </a:rPr>
              <a:t>Made using the Keep Calm App</a:t>
            </a:r>
            <a:endParaRPr lang="en-US" dirty="0">
              <a:latin typeface="Garamond"/>
              <a:cs typeface="Garamond"/>
            </a:endParaRPr>
          </a:p>
        </p:txBody>
      </p:sp>
    </p:spTree>
    <p:extLst>
      <p:ext uri="{BB962C8B-B14F-4D97-AF65-F5344CB8AC3E}">
        <p14:creationId xmlns:p14="http://schemas.microsoft.com/office/powerpoint/2010/main" val="108259118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a:cs typeface="Garamond"/>
              </a:rPr>
              <a:t>How to contact me:</a:t>
            </a:r>
            <a:endParaRPr lang="en-US" dirty="0">
              <a:latin typeface="Garamond"/>
              <a:cs typeface="Garamond"/>
            </a:endParaRPr>
          </a:p>
        </p:txBody>
      </p:sp>
      <p:sp>
        <p:nvSpPr>
          <p:cNvPr id="3" name="Content Placeholder 2"/>
          <p:cNvSpPr>
            <a:spLocks noGrp="1"/>
          </p:cNvSpPr>
          <p:nvPr>
            <p:ph idx="1"/>
          </p:nvPr>
        </p:nvSpPr>
        <p:spPr>
          <a:xfrm>
            <a:off x="274320" y="1298448"/>
            <a:ext cx="8595360" cy="4937760"/>
          </a:xfrm>
          <a:prstGeom prst="rect">
            <a:avLst/>
          </a:prstGeom>
        </p:spPr>
        <p:txBody>
          <a:bodyPr>
            <a:normAutofit/>
          </a:bodyPr>
          <a:lstStyle/>
          <a:p>
            <a:pPr marL="0" indent="0">
              <a:buNone/>
            </a:pPr>
            <a:endParaRPr lang="en-US" b="1" dirty="0" smtClean="0">
              <a:latin typeface="Garamond"/>
              <a:cs typeface="Garamond"/>
            </a:endParaRPr>
          </a:p>
          <a:p>
            <a:pPr marL="0" indent="0">
              <a:buNone/>
            </a:pPr>
            <a:r>
              <a:rPr lang="en-US" sz="3600" b="1" dirty="0" smtClean="0">
                <a:latin typeface="Garamond"/>
                <a:cs typeface="Garamond"/>
              </a:rPr>
              <a:t>Christine S.  Stanley</a:t>
            </a:r>
            <a:br>
              <a:rPr lang="en-US" sz="3600" b="1" dirty="0" smtClean="0">
                <a:latin typeface="Garamond"/>
                <a:cs typeface="Garamond"/>
              </a:rPr>
            </a:br>
            <a:r>
              <a:rPr lang="en-US" sz="3600" b="1" dirty="0" smtClean="0">
                <a:latin typeface="Garamond"/>
                <a:cs typeface="Garamond"/>
              </a:rPr>
              <a:t>Roanoke College</a:t>
            </a:r>
            <a:r>
              <a:rPr lang="en-US" sz="3600" b="1" dirty="0">
                <a:latin typeface="Garamond"/>
                <a:cs typeface="Garamond"/>
              </a:rPr>
              <a:t/>
            </a:r>
            <a:br>
              <a:rPr lang="en-US" sz="3600" b="1" dirty="0">
                <a:latin typeface="Garamond"/>
                <a:cs typeface="Garamond"/>
              </a:rPr>
            </a:br>
            <a:r>
              <a:rPr lang="en-US" sz="3600" b="1" dirty="0" smtClean="0">
                <a:latin typeface="Garamond"/>
                <a:cs typeface="Garamond"/>
              </a:rPr>
              <a:t>Department of Modern </a:t>
            </a:r>
            <a:r>
              <a:rPr lang="en-US" sz="3600" b="1" dirty="0">
                <a:latin typeface="Garamond"/>
                <a:cs typeface="Garamond"/>
              </a:rPr>
              <a:t>Languages</a:t>
            </a:r>
            <a:br>
              <a:rPr lang="en-US" sz="3600" b="1" dirty="0">
                <a:latin typeface="Garamond"/>
                <a:cs typeface="Garamond"/>
              </a:rPr>
            </a:br>
            <a:r>
              <a:rPr lang="en-US" sz="3600" b="1" dirty="0">
                <a:latin typeface="Garamond"/>
                <a:cs typeface="Garamond"/>
              </a:rPr>
              <a:t>108 Lucas Hall</a:t>
            </a:r>
            <a:br>
              <a:rPr lang="en-US" sz="3600" b="1" dirty="0">
                <a:latin typeface="Garamond"/>
                <a:cs typeface="Garamond"/>
              </a:rPr>
            </a:br>
            <a:r>
              <a:rPr lang="en-US" sz="3600" b="1" dirty="0" smtClean="0">
                <a:latin typeface="Garamond"/>
                <a:cs typeface="Garamond"/>
              </a:rPr>
              <a:t>540-375-5296</a:t>
            </a:r>
            <a:r>
              <a:rPr lang="en-US" sz="3600" b="1" dirty="0">
                <a:latin typeface="Garamond"/>
                <a:cs typeface="Garamond"/>
              </a:rPr>
              <a:t/>
            </a:r>
            <a:br>
              <a:rPr lang="en-US" sz="3600" b="1" dirty="0">
                <a:latin typeface="Garamond"/>
                <a:cs typeface="Garamond"/>
              </a:rPr>
            </a:br>
            <a:r>
              <a:rPr lang="en-US" sz="3600" b="1" dirty="0">
                <a:latin typeface="Garamond"/>
                <a:cs typeface="Garamond"/>
                <a:hlinkClick r:id="rId3"/>
              </a:rPr>
              <a:t>cstanley@</a:t>
            </a:r>
            <a:r>
              <a:rPr lang="en-US" sz="3600" b="1" dirty="0" smtClean="0">
                <a:latin typeface="Garamond"/>
                <a:cs typeface="Garamond"/>
                <a:hlinkClick r:id="rId3"/>
              </a:rPr>
              <a:t>roanoke.edu</a:t>
            </a:r>
            <a:endParaRPr lang="en-US" sz="3600" b="1" dirty="0" smtClean="0">
              <a:latin typeface="Garamond"/>
              <a:cs typeface="Garamond"/>
            </a:endParaRPr>
          </a:p>
          <a:p>
            <a:pPr marL="0" indent="0">
              <a:buNone/>
            </a:pPr>
            <a:endParaRPr lang="en-US" b="1" dirty="0">
              <a:latin typeface="Garamond"/>
              <a:cs typeface="Garamond"/>
            </a:endParaRPr>
          </a:p>
          <a:p>
            <a:pPr marL="0" indent="0">
              <a:buNone/>
            </a:pPr>
            <a:endParaRPr lang="en-US" dirty="0" smtClean="0">
              <a:latin typeface="Garamond"/>
              <a:cs typeface="Garamond"/>
            </a:endParaRPr>
          </a:p>
          <a:p>
            <a:pPr marL="0" indent="0">
              <a:buNone/>
            </a:pPr>
            <a:endParaRPr lang="en-US" dirty="0">
              <a:latin typeface="Garamond"/>
              <a:cs typeface="Garamond"/>
            </a:endParaRPr>
          </a:p>
          <a:p>
            <a:pPr marL="0" indent="0">
              <a:buNone/>
            </a:pPr>
            <a:endParaRPr lang="en-US" dirty="0"/>
          </a:p>
        </p:txBody>
      </p:sp>
      <p:pic>
        <p:nvPicPr>
          <p:cNvPr id="4" name="Picture 3" descr="Roanoke Colle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7115" y="5187365"/>
            <a:ext cx="2032565" cy="1384685"/>
          </a:xfrm>
          <a:prstGeom prst="rect">
            <a:avLst/>
          </a:prstGeom>
        </p:spPr>
      </p:pic>
    </p:spTree>
    <p:extLst>
      <p:ext uri="{BB962C8B-B14F-4D97-AF65-F5344CB8AC3E}">
        <p14:creationId xmlns:p14="http://schemas.microsoft.com/office/powerpoint/2010/main" val="38093875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Online Session Evaluation (SESSION 72)</a:t>
            </a:r>
            <a:br>
              <a:rPr lang="en-US" sz="3200" dirty="0" smtClean="0"/>
            </a:br>
            <a:r>
              <a:rPr lang="en-US" sz="3200" dirty="0" smtClean="0"/>
              <a:t>Engage and Educate with Tech Tools</a:t>
            </a:r>
            <a:br>
              <a:rPr lang="en-US" sz="3200" dirty="0" smtClean="0"/>
            </a:br>
            <a:r>
              <a:rPr lang="en-US" sz="3200" dirty="0" smtClean="0"/>
              <a:t>Christine </a:t>
            </a:r>
            <a:r>
              <a:rPr lang="en-US" sz="3200" dirty="0" err="1" smtClean="0"/>
              <a:t>Seeber</a:t>
            </a:r>
            <a:r>
              <a:rPr lang="en-US" sz="3200" dirty="0" smtClean="0"/>
              <a:t> Stanley</a:t>
            </a:r>
            <a:endParaRPr lang="en-US" sz="3200" dirty="0"/>
          </a:p>
        </p:txBody>
      </p:sp>
      <p:pic>
        <p:nvPicPr>
          <p:cNvPr id="4" name="Content Placeholder 3" descr="Screen Shot 2013-09-24 at 1.13.11 PM.png"/>
          <p:cNvPicPr>
            <a:picLocks noGrp="1" noChangeAspect="1"/>
          </p:cNvPicPr>
          <p:nvPr>
            <p:ph idx="1"/>
          </p:nvPr>
        </p:nvPicPr>
        <p:blipFill>
          <a:blip r:embed="rId2">
            <a:extLst>
              <a:ext uri="{28A0092B-C50C-407E-A947-70E740481C1C}">
                <a14:useLocalDpi xmlns:a14="http://schemas.microsoft.com/office/drawing/2010/main" val="0"/>
              </a:ext>
            </a:extLst>
          </a:blip>
          <a:srcRect l="-44807" r="-44807"/>
          <a:stretch>
            <a:fillRect/>
          </a:stretch>
        </p:blipFill>
        <p:spPr/>
      </p:pic>
    </p:spTree>
    <p:extLst>
      <p:ext uri="{BB962C8B-B14F-4D97-AF65-F5344CB8AC3E}">
        <p14:creationId xmlns:p14="http://schemas.microsoft.com/office/powerpoint/2010/main" val="32877129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a:cs typeface="Garamond"/>
              </a:rPr>
              <a:t>Technology can seem…</a:t>
            </a:r>
            <a:endParaRPr lang="en-US" dirty="0">
              <a:latin typeface="Garamond"/>
              <a:cs typeface="Garamond"/>
            </a:endParaRPr>
          </a:p>
        </p:txBody>
      </p:sp>
      <p:pic>
        <p:nvPicPr>
          <p:cNvPr id="4" name="Content Placeholder 3" descr="Screen Shot 2012-02-28 at 3.59.37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332" b="-626"/>
          <a:stretch/>
        </p:blipFill>
        <p:spPr>
          <a:xfrm>
            <a:off x="571500" y="1711109"/>
            <a:ext cx="8001000" cy="4593186"/>
          </a:xfrm>
        </p:spPr>
      </p:pic>
      <p:sp>
        <p:nvSpPr>
          <p:cNvPr id="3" name="TextBox 2"/>
          <p:cNvSpPr txBox="1"/>
          <p:nvPr/>
        </p:nvSpPr>
        <p:spPr>
          <a:xfrm>
            <a:off x="5967413" y="6417641"/>
            <a:ext cx="2353360" cy="369332"/>
          </a:xfrm>
          <a:prstGeom prst="rect">
            <a:avLst/>
          </a:prstGeom>
          <a:noFill/>
        </p:spPr>
        <p:txBody>
          <a:bodyPr wrap="square" rtlCol="0">
            <a:spAutoFit/>
          </a:bodyPr>
          <a:lstStyle/>
          <a:p>
            <a:r>
              <a:rPr lang="en-US" dirty="0" smtClean="0"/>
              <a:t>Word Cloud by</a:t>
            </a:r>
            <a:endParaRPr lang="en-US" dirty="0"/>
          </a:p>
        </p:txBody>
      </p:sp>
      <p:pic>
        <p:nvPicPr>
          <p:cNvPr id="5" name="Picture 4"/>
          <p:cNvPicPr>
            <a:picLocks noChangeAspect="1"/>
          </p:cNvPicPr>
          <p:nvPr/>
        </p:nvPicPr>
        <p:blipFill>
          <a:blip r:embed="rId4"/>
          <a:stretch>
            <a:fillRect/>
          </a:stretch>
        </p:blipFill>
        <p:spPr>
          <a:xfrm>
            <a:off x="7671592" y="6417641"/>
            <a:ext cx="1092200" cy="355600"/>
          </a:xfrm>
          <a:prstGeom prst="rect">
            <a:avLst/>
          </a:prstGeom>
        </p:spPr>
      </p:pic>
    </p:spTree>
    <p:extLst>
      <p:ext uri="{BB962C8B-B14F-4D97-AF65-F5344CB8AC3E}">
        <p14:creationId xmlns:p14="http://schemas.microsoft.com/office/powerpoint/2010/main" val="3554019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a:t>
            </a:r>
            <a:r>
              <a:rPr lang="en-US" baseline="30000" dirty="0"/>
              <a:t>st</a:t>
            </a:r>
            <a:r>
              <a:rPr lang="en-US" dirty="0"/>
              <a:t> Century </a:t>
            </a:r>
            <a:r>
              <a:rPr lang="en-US" dirty="0" smtClean="0"/>
              <a:t>Skills</a:t>
            </a:r>
            <a:br>
              <a:rPr lang="en-US" dirty="0" smtClean="0"/>
            </a:br>
            <a:r>
              <a:rPr lang="en-US" dirty="0" smtClean="0"/>
              <a:t>Core Skills</a:t>
            </a:r>
            <a:endParaRPr lang="en-US" dirty="0"/>
          </a:p>
        </p:txBody>
      </p:sp>
      <p:sp>
        <p:nvSpPr>
          <p:cNvPr id="3" name="Content Placeholder 2"/>
          <p:cNvSpPr>
            <a:spLocks noGrp="1"/>
          </p:cNvSpPr>
          <p:nvPr>
            <p:ph idx="1"/>
          </p:nvPr>
        </p:nvSpPr>
        <p:spPr/>
        <p:txBody>
          <a:bodyPr>
            <a:normAutofit/>
          </a:bodyPr>
          <a:lstStyle/>
          <a:p>
            <a:r>
              <a:rPr lang="en-US" sz="3200" dirty="0" smtClean="0"/>
              <a:t>Collaboration</a:t>
            </a:r>
          </a:p>
          <a:p>
            <a:r>
              <a:rPr lang="en-US" sz="3200" dirty="0" smtClean="0"/>
              <a:t>Creativity</a:t>
            </a:r>
          </a:p>
          <a:p>
            <a:r>
              <a:rPr lang="en-US" sz="3200" dirty="0" smtClean="0"/>
              <a:t>Critical Thinking</a:t>
            </a:r>
          </a:p>
          <a:p>
            <a:r>
              <a:rPr lang="en-US" sz="3200" dirty="0" smtClean="0"/>
              <a:t>Communication</a:t>
            </a:r>
          </a:p>
          <a:p>
            <a:r>
              <a:rPr lang="en-US" sz="3200" dirty="0" smtClean="0"/>
              <a:t>Basic Knowledge-&gt;Applied Skills</a:t>
            </a:r>
          </a:p>
          <a:p>
            <a:endParaRPr lang="en-US" dirty="0"/>
          </a:p>
        </p:txBody>
      </p:sp>
    </p:spTree>
    <p:extLst>
      <p:ext uri="{BB962C8B-B14F-4D97-AF65-F5344CB8AC3E}">
        <p14:creationId xmlns:p14="http://schemas.microsoft.com/office/powerpoint/2010/main" val="34587299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BYOD?</a:t>
            </a:r>
            <a:endParaRPr lang="en-US" dirty="0"/>
          </a:p>
        </p:txBody>
      </p:sp>
      <p:sp>
        <p:nvSpPr>
          <p:cNvPr id="3" name="Content Placeholder 2"/>
          <p:cNvSpPr>
            <a:spLocks noGrp="1"/>
          </p:cNvSpPr>
          <p:nvPr>
            <p:ph idx="1"/>
          </p:nvPr>
        </p:nvSpPr>
        <p:spPr/>
        <p:txBody>
          <a:bodyPr>
            <a:normAutofit/>
          </a:bodyPr>
          <a:lstStyle/>
          <a:p>
            <a:pPr marL="0" indent="0">
              <a:buNone/>
            </a:pPr>
            <a:endParaRPr lang="en-US" sz="2000" dirty="0" smtClean="0"/>
          </a:p>
          <a:p>
            <a:r>
              <a:rPr lang="en-US" sz="2000" dirty="0" smtClean="0"/>
              <a:t>BYOD (BRING YOUR OWN DEVICE) </a:t>
            </a:r>
            <a:r>
              <a:rPr lang="en-US" sz="2000" dirty="0"/>
              <a:t>is a phrase that has become widely adopted to refer to </a:t>
            </a:r>
            <a:r>
              <a:rPr lang="en-US" sz="2000" dirty="0" smtClean="0"/>
              <a:t>students </a:t>
            </a:r>
            <a:r>
              <a:rPr lang="en-US" sz="2000" dirty="0"/>
              <a:t>who bring their own computing devices – such as </a:t>
            </a:r>
            <a:r>
              <a:rPr lang="en-US" sz="2000" dirty="0" smtClean="0"/>
              <a:t>smartphones, laptops and PDAs– </a:t>
            </a:r>
            <a:r>
              <a:rPr lang="en-US" sz="2000" dirty="0"/>
              <a:t>to the </a:t>
            </a:r>
            <a:r>
              <a:rPr lang="en-US" sz="2000" dirty="0" smtClean="0"/>
              <a:t>school  </a:t>
            </a:r>
            <a:r>
              <a:rPr lang="en-US" sz="2000" dirty="0"/>
              <a:t>for use and connectivity on the </a:t>
            </a:r>
            <a:r>
              <a:rPr lang="en-US" sz="2000" dirty="0" smtClean="0"/>
              <a:t>school  network</a:t>
            </a:r>
          </a:p>
          <a:p>
            <a:r>
              <a:rPr lang="en-US" sz="2000" dirty="0" smtClean="0"/>
              <a:t>BYOD Contracts?  Does your school system or institution have a BYOD policy?</a:t>
            </a:r>
            <a:endParaRPr lang="en-US" sz="2000" dirty="0"/>
          </a:p>
        </p:txBody>
      </p:sp>
      <p:sp>
        <p:nvSpPr>
          <p:cNvPr id="5" name="TextBox 4"/>
          <p:cNvSpPr txBox="1"/>
          <p:nvPr/>
        </p:nvSpPr>
        <p:spPr>
          <a:xfrm>
            <a:off x="179463" y="5936467"/>
            <a:ext cx="2729510" cy="923330"/>
          </a:xfrm>
          <a:prstGeom prst="rect">
            <a:avLst/>
          </a:prstGeom>
          <a:noFill/>
        </p:spPr>
        <p:txBody>
          <a:bodyPr wrap="square" rtlCol="0">
            <a:spAutoFit/>
          </a:bodyPr>
          <a:lstStyle/>
          <a:p>
            <a:r>
              <a:rPr lang="en-US" dirty="0" smtClean="0"/>
              <a:t>Students at Roanoke College with their own devices taking a Quiz.</a:t>
            </a:r>
            <a:endParaRPr lang="en-US" dirty="0"/>
          </a:p>
        </p:txBody>
      </p:sp>
      <p:pic>
        <p:nvPicPr>
          <p:cNvPr id="6" name="Picture 5"/>
          <p:cNvPicPr>
            <a:picLocks noChangeAspect="1"/>
          </p:cNvPicPr>
          <p:nvPr/>
        </p:nvPicPr>
        <p:blipFill>
          <a:blip r:embed="rId2"/>
          <a:stretch>
            <a:fillRect/>
          </a:stretch>
        </p:blipFill>
        <p:spPr>
          <a:xfrm>
            <a:off x="5017915" y="4707127"/>
            <a:ext cx="3652271" cy="2324632"/>
          </a:xfrm>
          <a:prstGeom prst="rect">
            <a:avLst/>
          </a:prstGeom>
        </p:spPr>
      </p:pic>
    </p:spTree>
    <p:extLst>
      <p:ext uri="{BB962C8B-B14F-4D97-AF65-F5344CB8AC3E}">
        <p14:creationId xmlns:p14="http://schemas.microsoft.com/office/powerpoint/2010/main" val="19232115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with </a:t>
            </a:r>
            <a:r>
              <a:rPr lang="en-US" dirty="0"/>
              <a:t>a</a:t>
            </a:r>
            <a:r>
              <a:rPr lang="en-US" dirty="0" smtClean="0"/>
              <a:t> plan</a:t>
            </a:r>
            <a:endParaRPr lang="en-US" dirty="0"/>
          </a:p>
        </p:txBody>
      </p:sp>
      <p:sp>
        <p:nvSpPr>
          <p:cNvPr id="3" name="Content Placeholder 2"/>
          <p:cNvSpPr>
            <a:spLocks noGrp="1"/>
          </p:cNvSpPr>
          <p:nvPr>
            <p:ph idx="1"/>
          </p:nvPr>
        </p:nvSpPr>
        <p:spPr>
          <a:xfrm>
            <a:off x="779462" y="1352962"/>
            <a:ext cx="7581901" cy="4483062"/>
          </a:xfrm>
        </p:spPr>
        <p:txBody>
          <a:bodyPr/>
          <a:lstStyle/>
          <a:p>
            <a:r>
              <a:rPr lang="en-US" dirty="0" smtClean="0"/>
              <a:t>Lesson Plans made easy (an oldie but goodie)</a:t>
            </a:r>
            <a:r>
              <a:rPr lang="en-US" dirty="0" smtClean="0">
                <a:hlinkClick r:id="rId2"/>
              </a:rPr>
              <a:t>http</a:t>
            </a:r>
            <a:r>
              <a:rPr lang="en-US" dirty="0">
                <a:hlinkClick r:id="rId2"/>
              </a:rPr>
              <a:t>://www.lex.vcu.edu/lesson_template</a:t>
            </a:r>
            <a:r>
              <a:rPr lang="en-US" dirty="0" smtClean="0">
                <a:hlinkClick r:id="rId2"/>
              </a:rPr>
              <a:t>/</a:t>
            </a:r>
            <a:endParaRPr lang="en-US" dirty="0" smtClean="0"/>
          </a:p>
          <a:p>
            <a:r>
              <a:rPr lang="en-US" dirty="0" smtClean="0"/>
              <a:t>Need some ideas to create an engaging lesson?  Try using FLTEACH (listserv or archives</a:t>
            </a:r>
            <a:r>
              <a:rPr lang="en-US" dirty="0"/>
              <a:t>). </a:t>
            </a:r>
            <a:r>
              <a:rPr lang="en-US" dirty="0">
                <a:hlinkClick r:id="rId3"/>
              </a:rPr>
              <a:t>http://listserv.buffalo.edu/archives/</a:t>
            </a:r>
            <a:r>
              <a:rPr lang="en-US" dirty="0" smtClean="0">
                <a:hlinkClick r:id="rId3"/>
              </a:rPr>
              <a:t>flteach.html</a:t>
            </a:r>
            <a:endParaRPr lang="en-US" dirty="0" smtClean="0"/>
          </a:p>
          <a:p>
            <a:endParaRPr lang="en-US" dirty="0" smtClean="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endParaRPr lang="en-US" dirty="0"/>
          </a:p>
          <a:p>
            <a:pPr marL="0" indent="0">
              <a:buNone/>
            </a:pPr>
            <a:endParaRPr lang="en-US" dirty="0"/>
          </a:p>
          <a:p>
            <a:pPr marL="0" indent="0">
              <a:buNone/>
            </a:pPr>
            <a:endParaRPr lang="en-US" dirty="0"/>
          </a:p>
        </p:txBody>
      </p:sp>
      <p:pic>
        <p:nvPicPr>
          <p:cNvPr id="4" name="Picture 3" descr="Screen Shot 2013-03-04 at 6.50.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24" y="3553939"/>
            <a:ext cx="7726339" cy="2755284"/>
          </a:xfrm>
          <a:prstGeom prst="rect">
            <a:avLst/>
          </a:prstGeom>
        </p:spPr>
      </p:pic>
    </p:spTree>
    <p:extLst>
      <p:ext uri="{BB962C8B-B14F-4D97-AF65-F5344CB8AC3E}">
        <p14:creationId xmlns:p14="http://schemas.microsoft.com/office/powerpoint/2010/main" val="1591739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your students have a plan?  Why not?</a:t>
            </a:r>
            <a:endParaRPr lang="en-US" dirty="0"/>
          </a:p>
        </p:txBody>
      </p:sp>
      <p:pic>
        <p:nvPicPr>
          <p:cNvPr id="6" name="Content Placeholder 5" descr="Screen Shot 2013-09-26 at 7.10.3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2044" r="-23166" b="6661"/>
          <a:stretch/>
        </p:blipFill>
        <p:spPr>
          <a:xfrm>
            <a:off x="413093" y="1761565"/>
            <a:ext cx="7581900" cy="4074085"/>
          </a:xfrm>
        </p:spPr>
      </p:pic>
    </p:spTree>
    <p:extLst>
      <p:ext uri="{BB962C8B-B14F-4D97-AF65-F5344CB8AC3E}">
        <p14:creationId xmlns:p14="http://schemas.microsoft.com/office/powerpoint/2010/main" val="267934728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4760</TotalTime>
  <Words>1494</Words>
  <Application>Microsoft Macintosh PowerPoint</Application>
  <PresentationFormat>On-screen Show (4:3)</PresentationFormat>
  <Paragraphs>179</Paragraphs>
  <Slides>47</Slides>
  <Notes>4</Notes>
  <HiddenSlides>0</HiddenSlides>
  <MMClips>1</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Orbit</vt:lpstr>
      <vt:lpstr>Engage and Educate with Tech Tools</vt:lpstr>
      <vt:lpstr>Agenda for today:</vt:lpstr>
      <vt:lpstr>What is Web 2.0?</vt:lpstr>
      <vt:lpstr>Online in 60 Seconds</vt:lpstr>
      <vt:lpstr>Technology can seem…</vt:lpstr>
      <vt:lpstr>21st Century Skills Core Skills</vt:lpstr>
      <vt:lpstr>What is BYOD?</vt:lpstr>
      <vt:lpstr>Starting with a plan</vt:lpstr>
      <vt:lpstr>Do your students have a plan?  Why not?</vt:lpstr>
      <vt:lpstr>Keeping students motivated to behave</vt:lpstr>
      <vt:lpstr>CLASS DOJO</vt:lpstr>
      <vt:lpstr>Keep them on their toes with iLeap</vt:lpstr>
      <vt:lpstr>Keep them on their toes… </vt:lpstr>
      <vt:lpstr>ALL THE GRADING…</vt:lpstr>
      <vt:lpstr>Apps that work…</vt:lpstr>
      <vt:lpstr>Free apps that students like</vt:lpstr>
      <vt:lpstr>Free apps that students like</vt:lpstr>
      <vt:lpstr>Duolingo</vt:lpstr>
      <vt:lpstr>Free apps that students like</vt:lpstr>
      <vt:lpstr>Free apps that students like</vt:lpstr>
      <vt:lpstr>Free apps that students like</vt:lpstr>
      <vt:lpstr>Free apps that students like</vt:lpstr>
      <vt:lpstr>Finding and Evaluating Apps</vt:lpstr>
      <vt:lpstr>KinderTown</vt:lpstr>
      <vt:lpstr>Free Apps! </vt:lpstr>
      <vt:lpstr>Learnist</vt:lpstr>
      <vt:lpstr>Beeline TV</vt:lpstr>
      <vt:lpstr>Other apps and websites </vt:lpstr>
      <vt:lpstr>More Apps</vt:lpstr>
      <vt:lpstr>Cellphones</vt:lpstr>
      <vt:lpstr>Remind101</vt:lpstr>
      <vt:lpstr>Student Response Systems/Clickers </vt:lpstr>
      <vt:lpstr>Getting students engaged using creative videos… </vt:lpstr>
      <vt:lpstr>Making instructional videos</vt:lpstr>
      <vt:lpstr>Working collaboratively</vt:lpstr>
      <vt:lpstr>Working collaboratively</vt:lpstr>
      <vt:lpstr>Padlet</vt:lpstr>
      <vt:lpstr>Talkboard (iPad-iPad)</vt:lpstr>
      <vt:lpstr>Working collaboratively</vt:lpstr>
      <vt:lpstr>Watching a movie/video collaboratively</vt:lpstr>
      <vt:lpstr>Pinterest</vt:lpstr>
      <vt:lpstr>Pinterest board from Lynn McCrady (VA French teacher) </vt:lpstr>
      <vt:lpstr>EVEN MORE RESOURCES!</vt:lpstr>
      <vt:lpstr>Next Steps</vt:lpstr>
      <vt:lpstr>Questions and Comments</vt:lpstr>
      <vt:lpstr>How to contact me:</vt:lpstr>
      <vt:lpstr>Online Session Evaluation (SESSION 72) Engage and Educate with Tech Tools Christine Seeber Stanley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TOOLS FOR THE WORLD LANGUAGE CLASSROOM</dc:title>
  <dc:creator>Christine Stanley</dc:creator>
  <cp:lastModifiedBy>Christine Stanley</cp:lastModifiedBy>
  <cp:revision>80</cp:revision>
  <dcterms:created xsi:type="dcterms:W3CDTF">2013-03-04T23:31:50Z</dcterms:created>
  <dcterms:modified xsi:type="dcterms:W3CDTF">2013-09-27T01:13:18Z</dcterms:modified>
</cp:coreProperties>
</file>